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1134" r:id="rId2"/>
    <p:sldId id="1174" r:id="rId3"/>
    <p:sldId id="1138" r:id="rId4"/>
    <p:sldId id="1184" r:id="rId5"/>
    <p:sldId id="1188" r:id="rId6"/>
    <p:sldId id="1200" r:id="rId7"/>
    <p:sldId id="1206" r:id="rId8"/>
    <p:sldId id="1187" r:id="rId9"/>
    <p:sldId id="598" r:id="rId10"/>
    <p:sldId id="1190" r:id="rId11"/>
    <p:sldId id="1207" r:id="rId12"/>
    <p:sldId id="1203" r:id="rId13"/>
    <p:sldId id="1204" r:id="rId14"/>
    <p:sldId id="1183" r:id="rId15"/>
    <p:sldId id="580" r:id="rId16"/>
    <p:sldId id="1192" r:id="rId17"/>
    <p:sldId id="1195" r:id="rId18"/>
    <p:sldId id="1201" r:id="rId19"/>
    <p:sldId id="1196" r:id="rId20"/>
    <p:sldId id="1197" r:id="rId21"/>
    <p:sldId id="1208" r:id="rId22"/>
    <p:sldId id="1191" r:id="rId23"/>
    <p:sldId id="1193" r:id="rId24"/>
    <p:sldId id="1194" r:id="rId25"/>
    <p:sldId id="1198" r:id="rId26"/>
    <p:sldId id="1070" r:id="rId27"/>
    <p:sldId id="1112" r:id="rId28"/>
    <p:sldId id="1205" r:id="rId29"/>
    <p:sldId id="1099" r:id="rId3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C9"/>
    <a:srgbClr val="FF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p:scale>
          <a:sx n="100" d="100"/>
          <a:sy n="100" d="100"/>
        </p:scale>
        <p:origin x="924" y="312"/>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18DE4-91D7-4C2A-9BE2-98D5C5F959AB}" type="datetimeFigureOut">
              <a:rPr lang="es-CL" smtClean="0"/>
              <a:t>22-05-2021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6C438-D73F-4EBA-9AB5-CA549CAF4DF1}" type="slidenum">
              <a:rPr lang="es-CL" smtClean="0"/>
              <a:t>‹Nº›</a:t>
            </a:fld>
            <a:endParaRPr lang="es-CL"/>
          </a:p>
        </p:txBody>
      </p:sp>
    </p:spTree>
    <p:extLst>
      <p:ext uri="{BB962C8B-B14F-4D97-AF65-F5344CB8AC3E}">
        <p14:creationId xmlns:p14="http://schemas.microsoft.com/office/powerpoint/2010/main" val="674754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9621F979-A73D-40D8-9D1C-AA93F4C52C46}" type="slidenum">
              <a:rPr lang="es-EC" smtClean="0"/>
              <a:pPr/>
              <a:t>3</a:t>
            </a:fld>
            <a:endParaRPr lang="es-EC"/>
          </a:p>
        </p:txBody>
      </p:sp>
    </p:spTree>
    <p:extLst>
      <p:ext uri="{BB962C8B-B14F-4D97-AF65-F5344CB8AC3E}">
        <p14:creationId xmlns:p14="http://schemas.microsoft.com/office/powerpoint/2010/main" val="234418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971987-BDE2-4D20-B46A-B8C422F795A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3D5CBC38-F8B4-4523-9BF9-43E6D7E32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9AD674AE-1575-4ED7-B04B-399CEE6C7DB4}"/>
              </a:ext>
            </a:extLst>
          </p:cNvPr>
          <p:cNvSpPr>
            <a:spLocks noGrp="1"/>
          </p:cNvSpPr>
          <p:nvPr>
            <p:ph type="dt" sz="half" idx="10"/>
          </p:nvPr>
        </p:nvSpPr>
        <p:spPr/>
        <p:txBody>
          <a:bodyPr/>
          <a:lstStyle/>
          <a:p>
            <a:fld id="{5116A75C-86E7-49E3-A545-746C6494F017}" type="datetimeFigureOut">
              <a:rPr lang="es-CL" smtClean="0"/>
              <a:t>22-05-2021</a:t>
            </a:fld>
            <a:endParaRPr lang="es-CL"/>
          </a:p>
        </p:txBody>
      </p:sp>
      <p:sp>
        <p:nvSpPr>
          <p:cNvPr id="5" name="Marcador de pie de página 4">
            <a:extLst>
              <a:ext uri="{FF2B5EF4-FFF2-40B4-BE49-F238E27FC236}">
                <a16:creationId xmlns:a16="http://schemas.microsoft.com/office/drawing/2014/main" id="{54F8CDC5-93D5-4D7D-8999-25F65BD52BD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606C231-547A-4EBC-9C3C-1AC218DFD9B2}"/>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65031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C22295-4298-4836-BCC1-9371283D47E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837CC6B1-B6D5-4A9D-B3F6-B933DFF309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B403D79-AE88-45B8-98CB-B53D82CA6B3A}"/>
              </a:ext>
            </a:extLst>
          </p:cNvPr>
          <p:cNvSpPr>
            <a:spLocks noGrp="1"/>
          </p:cNvSpPr>
          <p:nvPr>
            <p:ph type="dt" sz="half" idx="10"/>
          </p:nvPr>
        </p:nvSpPr>
        <p:spPr/>
        <p:txBody>
          <a:bodyPr/>
          <a:lstStyle/>
          <a:p>
            <a:fld id="{5116A75C-86E7-49E3-A545-746C6494F017}" type="datetimeFigureOut">
              <a:rPr lang="es-CL" smtClean="0"/>
              <a:t>22-05-2021</a:t>
            </a:fld>
            <a:endParaRPr lang="es-CL"/>
          </a:p>
        </p:txBody>
      </p:sp>
      <p:sp>
        <p:nvSpPr>
          <p:cNvPr id="5" name="Marcador de pie de página 4">
            <a:extLst>
              <a:ext uri="{FF2B5EF4-FFF2-40B4-BE49-F238E27FC236}">
                <a16:creationId xmlns:a16="http://schemas.microsoft.com/office/drawing/2014/main" id="{7479B176-3336-4CB7-9CC8-5D53DFF8EFA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AAC2DBC-09C1-4E96-865E-57DD3A30DF4E}"/>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887855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4A0DBA8-C97D-47EA-94C3-FCD2B076A5E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2546591-E47F-46E1-B629-3B9470AF586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C75BB08-A935-48BE-B5CB-3EEA22F706B5}"/>
              </a:ext>
            </a:extLst>
          </p:cNvPr>
          <p:cNvSpPr>
            <a:spLocks noGrp="1"/>
          </p:cNvSpPr>
          <p:nvPr>
            <p:ph type="dt" sz="half" idx="10"/>
          </p:nvPr>
        </p:nvSpPr>
        <p:spPr/>
        <p:txBody>
          <a:bodyPr/>
          <a:lstStyle/>
          <a:p>
            <a:fld id="{5116A75C-86E7-49E3-A545-746C6494F017}" type="datetimeFigureOut">
              <a:rPr lang="es-CL" smtClean="0"/>
              <a:t>22-05-2021</a:t>
            </a:fld>
            <a:endParaRPr lang="es-CL"/>
          </a:p>
        </p:txBody>
      </p:sp>
      <p:sp>
        <p:nvSpPr>
          <p:cNvPr id="5" name="Marcador de pie de página 4">
            <a:extLst>
              <a:ext uri="{FF2B5EF4-FFF2-40B4-BE49-F238E27FC236}">
                <a16:creationId xmlns:a16="http://schemas.microsoft.com/office/drawing/2014/main" id="{5DF0B351-3A3E-49E9-BCB2-0C90D550AC5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C975632-649F-4137-BA5B-1DA5269ECC3F}"/>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151354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97BCB6-AABC-4D43-AB9B-34364C61425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4266C05-B290-4958-B595-CFDBD115C1B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1E58AF8-C1BC-41B6-A307-4271D7BD2940}"/>
              </a:ext>
            </a:extLst>
          </p:cNvPr>
          <p:cNvSpPr>
            <a:spLocks noGrp="1"/>
          </p:cNvSpPr>
          <p:nvPr>
            <p:ph type="dt" sz="half" idx="10"/>
          </p:nvPr>
        </p:nvSpPr>
        <p:spPr/>
        <p:txBody>
          <a:bodyPr/>
          <a:lstStyle/>
          <a:p>
            <a:fld id="{5116A75C-86E7-49E3-A545-746C6494F017}" type="datetimeFigureOut">
              <a:rPr lang="es-CL" smtClean="0"/>
              <a:t>22-05-2021</a:t>
            </a:fld>
            <a:endParaRPr lang="es-CL"/>
          </a:p>
        </p:txBody>
      </p:sp>
      <p:sp>
        <p:nvSpPr>
          <p:cNvPr id="5" name="Marcador de pie de página 4">
            <a:extLst>
              <a:ext uri="{FF2B5EF4-FFF2-40B4-BE49-F238E27FC236}">
                <a16:creationId xmlns:a16="http://schemas.microsoft.com/office/drawing/2014/main" id="{5C098813-B95E-4602-8064-7ACBA278BC6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4E20BE0-5FD5-46E3-AF9D-F92940ECC9C3}"/>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04024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F4ACCE-F42A-48C2-BB67-C9518A0C8A8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C300354-8E74-46EC-BB5F-37F0483B5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FBEBAA-6803-4077-B64A-7DBB9951F187}"/>
              </a:ext>
            </a:extLst>
          </p:cNvPr>
          <p:cNvSpPr>
            <a:spLocks noGrp="1"/>
          </p:cNvSpPr>
          <p:nvPr>
            <p:ph type="dt" sz="half" idx="10"/>
          </p:nvPr>
        </p:nvSpPr>
        <p:spPr/>
        <p:txBody>
          <a:bodyPr/>
          <a:lstStyle/>
          <a:p>
            <a:fld id="{5116A75C-86E7-49E3-A545-746C6494F017}" type="datetimeFigureOut">
              <a:rPr lang="es-CL" smtClean="0"/>
              <a:t>22-05-2021</a:t>
            </a:fld>
            <a:endParaRPr lang="es-CL"/>
          </a:p>
        </p:txBody>
      </p:sp>
      <p:sp>
        <p:nvSpPr>
          <p:cNvPr id="5" name="Marcador de pie de página 4">
            <a:extLst>
              <a:ext uri="{FF2B5EF4-FFF2-40B4-BE49-F238E27FC236}">
                <a16:creationId xmlns:a16="http://schemas.microsoft.com/office/drawing/2014/main" id="{60297A70-9C02-4D32-ADBC-65DD760324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17549BA-0483-4B11-8A17-A4809E41C926}"/>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19982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46E583-C0F5-4617-BF91-6A7A18D5478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7062F7D-5D3D-46C2-ADAE-FDE3DB81CA7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E7975B0-672E-4D7D-85F7-8010C813095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F87EEFE6-FBC7-4D25-8407-77268FEB2636}"/>
              </a:ext>
            </a:extLst>
          </p:cNvPr>
          <p:cNvSpPr>
            <a:spLocks noGrp="1"/>
          </p:cNvSpPr>
          <p:nvPr>
            <p:ph type="dt" sz="half" idx="10"/>
          </p:nvPr>
        </p:nvSpPr>
        <p:spPr/>
        <p:txBody>
          <a:bodyPr/>
          <a:lstStyle/>
          <a:p>
            <a:fld id="{5116A75C-86E7-49E3-A545-746C6494F017}" type="datetimeFigureOut">
              <a:rPr lang="es-CL" smtClean="0"/>
              <a:t>22-05-2021</a:t>
            </a:fld>
            <a:endParaRPr lang="es-CL"/>
          </a:p>
        </p:txBody>
      </p:sp>
      <p:sp>
        <p:nvSpPr>
          <p:cNvPr id="6" name="Marcador de pie de página 5">
            <a:extLst>
              <a:ext uri="{FF2B5EF4-FFF2-40B4-BE49-F238E27FC236}">
                <a16:creationId xmlns:a16="http://schemas.microsoft.com/office/drawing/2014/main" id="{8B63D0AF-3570-4FE4-90DE-D1F485DE4A0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92AD7E9-440F-4781-A622-DD3CFFF24C8A}"/>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22328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EF04A1-56DF-49CB-84B6-B1B69ED1AC0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7E269DF-1B9D-4A41-B909-A0A7B100D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BAD8964-21B3-4E90-9541-C0576D2C7EA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3FED8490-6C52-45E5-8C27-30F06EE6C9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F3D3CEC-2C17-4F46-9A25-A810DBBB8E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7CF48D49-F867-48F4-BA6E-782E9D544CBF}"/>
              </a:ext>
            </a:extLst>
          </p:cNvPr>
          <p:cNvSpPr>
            <a:spLocks noGrp="1"/>
          </p:cNvSpPr>
          <p:nvPr>
            <p:ph type="dt" sz="half" idx="10"/>
          </p:nvPr>
        </p:nvSpPr>
        <p:spPr/>
        <p:txBody>
          <a:bodyPr/>
          <a:lstStyle/>
          <a:p>
            <a:fld id="{5116A75C-86E7-49E3-A545-746C6494F017}" type="datetimeFigureOut">
              <a:rPr lang="es-CL" smtClean="0"/>
              <a:t>22-05-2021</a:t>
            </a:fld>
            <a:endParaRPr lang="es-CL"/>
          </a:p>
        </p:txBody>
      </p:sp>
      <p:sp>
        <p:nvSpPr>
          <p:cNvPr id="8" name="Marcador de pie de página 7">
            <a:extLst>
              <a:ext uri="{FF2B5EF4-FFF2-40B4-BE49-F238E27FC236}">
                <a16:creationId xmlns:a16="http://schemas.microsoft.com/office/drawing/2014/main" id="{FAC29DEA-BF74-4E7F-9FDD-72F390B8AF2A}"/>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FCB193EE-7F8C-4E38-9EC4-7A263E20880D}"/>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3220232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4EAD40-D484-4628-9EF9-24AD2139BDA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1485C7A9-55AF-419A-9F0F-0A2B5F0BB9B4}"/>
              </a:ext>
            </a:extLst>
          </p:cNvPr>
          <p:cNvSpPr>
            <a:spLocks noGrp="1"/>
          </p:cNvSpPr>
          <p:nvPr>
            <p:ph type="dt" sz="half" idx="10"/>
          </p:nvPr>
        </p:nvSpPr>
        <p:spPr/>
        <p:txBody>
          <a:bodyPr/>
          <a:lstStyle/>
          <a:p>
            <a:fld id="{5116A75C-86E7-49E3-A545-746C6494F017}" type="datetimeFigureOut">
              <a:rPr lang="es-CL" smtClean="0"/>
              <a:t>22-05-2021</a:t>
            </a:fld>
            <a:endParaRPr lang="es-CL"/>
          </a:p>
        </p:txBody>
      </p:sp>
      <p:sp>
        <p:nvSpPr>
          <p:cNvPr id="4" name="Marcador de pie de página 3">
            <a:extLst>
              <a:ext uri="{FF2B5EF4-FFF2-40B4-BE49-F238E27FC236}">
                <a16:creationId xmlns:a16="http://schemas.microsoft.com/office/drawing/2014/main" id="{1B28F1B9-928F-4056-AE21-08E3A4C8D1DE}"/>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25D6BA8-3856-4CB1-A96F-3BE6736FD3A1}"/>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302790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1BD5092-0132-4438-A3AA-2AF61D65944F}"/>
              </a:ext>
            </a:extLst>
          </p:cNvPr>
          <p:cNvSpPr>
            <a:spLocks noGrp="1"/>
          </p:cNvSpPr>
          <p:nvPr>
            <p:ph type="dt" sz="half" idx="10"/>
          </p:nvPr>
        </p:nvSpPr>
        <p:spPr/>
        <p:txBody>
          <a:bodyPr/>
          <a:lstStyle/>
          <a:p>
            <a:fld id="{5116A75C-86E7-49E3-A545-746C6494F017}" type="datetimeFigureOut">
              <a:rPr lang="es-CL" smtClean="0"/>
              <a:t>22-05-2021</a:t>
            </a:fld>
            <a:endParaRPr lang="es-CL"/>
          </a:p>
        </p:txBody>
      </p:sp>
      <p:sp>
        <p:nvSpPr>
          <p:cNvPr id="3" name="Marcador de pie de página 2">
            <a:extLst>
              <a:ext uri="{FF2B5EF4-FFF2-40B4-BE49-F238E27FC236}">
                <a16:creationId xmlns:a16="http://schemas.microsoft.com/office/drawing/2014/main" id="{DCF11D73-FC92-4CBD-960B-191E11D4F96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000EB5E7-D757-441E-9D37-80C889A7893D}"/>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3467849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1E52B4-538D-4F60-B157-FF5EDE94921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6B76A50-0AC0-4227-B534-84F2EF6C41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E0FAA588-3CCC-4BA2-BBA6-754D66CFB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A5B8F4-374E-4348-8A3C-8ADDCD614288}"/>
              </a:ext>
            </a:extLst>
          </p:cNvPr>
          <p:cNvSpPr>
            <a:spLocks noGrp="1"/>
          </p:cNvSpPr>
          <p:nvPr>
            <p:ph type="dt" sz="half" idx="10"/>
          </p:nvPr>
        </p:nvSpPr>
        <p:spPr/>
        <p:txBody>
          <a:bodyPr/>
          <a:lstStyle/>
          <a:p>
            <a:fld id="{5116A75C-86E7-49E3-A545-746C6494F017}" type="datetimeFigureOut">
              <a:rPr lang="es-CL" smtClean="0"/>
              <a:t>22-05-2021</a:t>
            </a:fld>
            <a:endParaRPr lang="es-CL"/>
          </a:p>
        </p:txBody>
      </p:sp>
      <p:sp>
        <p:nvSpPr>
          <p:cNvPr id="6" name="Marcador de pie de página 5">
            <a:extLst>
              <a:ext uri="{FF2B5EF4-FFF2-40B4-BE49-F238E27FC236}">
                <a16:creationId xmlns:a16="http://schemas.microsoft.com/office/drawing/2014/main" id="{82A355E7-B627-4F5F-8AA3-3A975CF20A6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45F9DD1-4E8E-4F2D-A7FC-C12B923FFE54}"/>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402084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5A0B03-851C-4EED-8F92-14196E43CE8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6C3AC504-9BF9-4C5E-9AF1-9AF0555A2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7CAE9B88-18F8-474A-9E2C-F36D4F3B5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893F911-5C49-4FEE-B3EC-D0A3E0B47643}"/>
              </a:ext>
            </a:extLst>
          </p:cNvPr>
          <p:cNvSpPr>
            <a:spLocks noGrp="1"/>
          </p:cNvSpPr>
          <p:nvPr>
            <p:ph type="dt" sz="half" idx="10"/>
          </p:nvPr>
        </p:nvSpPr>
        <p:spPr/>
        <p:txBody>
          <a:bodyPr/>
          <a:lstStyle/>
          <a:p>
            <a:fld id="{5116A75C-86E7-49E3-A545-746C6494F017}" type="datetimeFigureOut">
              <a:rPr lang="es-CL" smtClean="0"/>
              <a:t>22-05-2021</a:t>
            </a:fld>
            <a:endParaRPr lang="es-CL"/>
          </a:p>
        </p:txBody>
      </p:sp>
      <p:sp>
        <p:nvSpPr>
          <p:cNvPr id="6" name="Marcador de pie de página 5">
            <a:extLst>
              <a:ext uri="{FF2B5EF4-FFF2-40B4-BE49-F238E27FC236}">
                <a16:creationId xmlns:a16="http://schemas.microsoft.com/office/drawing/2014/main" id="{9EBB6151-CB01-4CC3-BD87-58ED06FF35F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E679798-B4A6-4F49-B63E-4F35FF42DE7C}"/>
              </a:ext>
            </a:extLst>
          </p:cNvPr>
          <p:cNvSpPr>
            <a:spLocks noGrp="1"/>
          </p:cNvSpPr>
          <p:nvPr>
            <p:ph type="sldNum" sz="quarter" idx="12"/>
          </p:nvPr>
        </p:nvSpPr>
        <p:spPr/>
        <p:txBody>
          <a:bodyPr/>
          <a:lstStyle/>
          <a:p>
            <a:fld id="{071E1E61-5891-48BD-AC2E-7A82C62186B9}" type="slidenum">
              <a:rPr lang="es-CL" smtClean="0"/>
              <a:t>‹Nº›</a:t>
            </a:fld>
            <a:endParaRPr lang="es-CL"/>
          </a:p>
        </p:txBody>
      </p:sp>
    </p:spTree>
    <p:extLst>
      <p:ext uri="{BB962C8B-B14F-4D97-AF65-F5344CB8AC3E}">
        <p14:creationId xmlns:p14="http://schemas.microsoft.com/office/powerpoint/2010/main" val="1767180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048E5C-8E34-4F89-9911-D3FC3C94D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F48B6E3-613A-4030-8639-82CAC31F1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492733A-220D-4494-A978-E9BF6FF34C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6A75C-86E7-49E3-A545-746C6494F017}" type="datetimeFigureOut">
              <a:rPr lang="es-CL" smtClean="0"/>
              <a:t>22-05-2021</a:t>
            </a:fld>
            <a:endParaRPr lang="es-CL"/>
          </a:p>
        </p:txBody>
      </p:sp>
      <p:sp>
        <p:nvSpPr>
          <p:cNvPr id="5" name="Marcador de pie de página 4">
            <a:extLst>
              <a:ext uri="{FF2B5EF4-FFF2-40B4-BE49-F238E27FC236}">
                <a16:creationId xmlns:a16="http://schemas.microsoft.com/office/drawing/2014/main" id="{94996326-45B2-4A49-961A-9C23DAE21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399BC50B-12DB-4D24-97D1-627B0D9FF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1E1E61-5891-48BD-AC2E-7A82C62186B9}" type="slidenum">
              <a:rPr lang="es-CL" smtClean="0"/>
              <a:t>‹Nº›</a:t>
            </a:fld>
            <a:endParaRPr lang="es-CL"/>
          </a:p>
        </p:txBody>
      </p:sp>
    </p:spTree>
    <p:extLst>
      <p:ext uri="{BB962C8B-B14F-4D97-AF65-F5344CB8AC3E}">
        <p14:creationId xmlns:p14="http://schemas.microsoft.com/office/powerpoint/2010/main" val="3770348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8">
            <a:extLst>
              <a:ext uri="{FF2B5EF4-FFF2-40B4-BE49-F238E27FC236}">
                <a16:creationId xmlns:a16="http://schemas.microsoft.com/office/drawing/2014/main" id="{AC4535EE-584B-46AA-895E-3BED94A0484F}"/>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3169070" y="929244"/>
            <a:ext cx="5853859" cy="499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506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568F1D2-CFCA-478A-9196-CD4C38EB2099}"/>
              </a:ext>
            </a:extLst>
          </p:cNvPr>
          <p:cNvSpPr>
            <a:spLocks noGrp="1"/>
          </p:cNvSpPr>
          <p:nvPr>
            <p:ph idx="1"/>
          </p:nvPr>
        </p:nvSpPr>
        <p:spPr>
          <a:xfrm>
            <a:off x="190501" y="2133600"/>
            <a:ext cx="6800850" cy="3657599"/>
          </a:xfrm>
        </p:spPr>
        <p:txBody>
          <a:bodyPr>
            <a:normAutofit fontScale="92500" lnSpcReduction="10000"/>
          </a:bodyPr>
          <a:lstStyle/>
          <a:p>
            <a:pPr algn="just"/>
            <a:r>
              <a:rPr lang="es-MX" sz="2000" dirty="0"/>
              <a:t>"¿Qué pasa si las ventanas están cerradas y todo el fuego está compartimentado?"</a:t>
            </a:r>
          </a:p>
          <a:p>
            <a:pPr algn="just"/>
            <a:r>
              <a:rPr lang="es-MX" sz="2000" dirty="0"/>
              <a:t>Usted sabe que romper una ventana, introduciría aire en un fuego, lo que facilitaría que atraviese una pared interior.</a:t>
            </a:r>
          </a:p>
          <a:p>
            <a:pPr algn="just"/>
            <a:r>
              <a:rPr lang="es-MX" sz="2000" dirty="0"/>
              <a:t>En esa situación, según los datos actuales, los bomberos que lleguen, podrían iniciar una acción ofensiva, solo si tienen suficiente personal en la escena para protegerse entre sí.</a:t>
            </a:r>
          </a:p>
          <a:p>
            <a:pPr algn="just"/>
            <a:r>
              <a:rPr lang="es-MX" sz="2000" dirty="0"/>
              <a:t>Si no, la opción es "Romper una ventana".</a:t>
            </a:r>
          </a:p>
          <a:p>
            <a:pPr algn="just"/>
            <a:r>
              <a:rPr lang="es-MX" sz="2000" dirty="0"/>
              <a:t>Una de las características clave del ataque transicional, es que reduce el tiempo que un bombero está dentro de una estructura mientras está en llamas, mejorando drásticamente las condiciones de seguridad para el bombero y para las víctimas.</a:t>
            </a:r>
          </a:p>
        </p:txBody>
      </p:sp>
      <p:sp>
        <p:nvSpPr>
          <p:cNvPr id="7" name="Rectángulo 6">
            <a:extLst>
              <a:ext uri="{FF2B5EF4-FFF2-40B4-BE49-F238E27FC236}">
                <a16:creationId xmlns:a16="http://schemas.microsoft.com/office/drawing/2014/main" id="{29DC2CC1-F7AA-443F-8F3B-21C26A7652A6}"/>
              </a:ext>
            </a:extLst>
          </p:cNvPr>
          <p:cNvSpPr/>
          <p:nvPr/>
        </p:nvSpPr>
        <p:spPr>
          <a:xfrm>
            <a:off x="5212040" y="330166"/>
            <a:ext cx="5680672" cy="707886"/>
          </a:xfrm>
          <a:prstGeom prst="rect">
            <a:avLst/>
          </a:prstGeom>
        </p:spPr>
        <p:txBody>
          <a:bodyPr wrap="square">
            <a:spAutoFit/>
          </a:bodyPr>
          <a:lstStyle/>
          <a:p>
            <a:pPr algn="r"/>
            <a:r>
              <a:rPr lang="es-CL" sz="4000" b="1" dirty="0">
                <a:solidFill>
                  <a:schemeClr val="accent6">
                    <a:lumMod val="40000"/>
                    <a:lumOff val="60000"/>
                  </a:schemeClr>
                </a:solidFill>
              </a:rPr>
              <a:t>SLICE-RS</a:t>
            </a:r>
            <a:endParaRPr lang="es-CL" sz="4000" dirty="0">
              <a:solidFill>
                <a:schemeClr val="accent6">
                  <a:lumMod val="40000"/>
                  <a:lumOff val="60000"/>
                </a:schemeClr>
              </a:solidFill>
            </a:endParaRPr>
          </a:p>
        </p:txBody>
      </p:sp>
      <p:sp>
        <p:nvSpPr>
          <p:cNvPr id="8" name="CuadroTexto 7">
            <a:extLst>
              <a:ext uri="{FF2B5EF4-FFF2-40B4-BE49-F238E27FC236}">
                <a16:creationId xmlns:a16="http://schemas.microsoft.com/office/drawing/2014/main" id="{0F8E8AF4-8F56-49F7-8C3F-49F90534E9BD}"/>
              </a:ext>
            </a:extLst>
          </p:cNvPr>
          <p:cNvSpPr txBox="1"/>
          <p:nvPr/>
        </p:nvSpPr>
        <p:spPr>
          <a:xfrm>
            <a:off x="918288" y="293138"/>
            <a:ext cx="7863762" cy="7819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nSpc>
                <a:spcPct val="107000"/>
              </a:lnSpc>
              <a:spcBef>
                <a:spcPct val="0"/>
              </a:spcBef>
              <a:buNone/>
              <a:defRPr sz="3200" b="1">
                <a:solidFill>
                  <a:srgbClr val="C00000"/>
                </a:solidFill>
                <a:effectLst>
                  <a:outerShdw blurRad="38100" dist="38100" dir="2700000" algn="tl">
                    <a:srgbClr val="000000">
                      <a:alpha val="43137"/>
                    </a:srgbClr>
                  </a:outerShdw>
                </a:effectLst>
                <a:latin typeface="+mj-lt"/>
                <a:ea typeface="+mj-ea"/>
                <a:cs typeface="+mj-cs"/>
              </a:defRPr>
            </a:lvl1pPr>
          </a:lstStyle>
          <a:p>
            <a:r>
              <a:rPr lang="es-MX" dirty="0"/>
              <a:t>USTED ES DESPACHADO A UN INCENDIO….</a:t>
            </a:r>
          </a:p>
        </p:txBody>
      </p:sp>
      <p:pic>
        <p:nvPicPr>
          <p:cNvPr id="8194" name="Picture 2" descr="Un fuerte incendio consume casa en San Juan de Aragón (Video)">
            <a:extLst>
              <a:ext uri="{FF2B5EF4-FFF2-40B4-BE49-F238E27FC236}">
                <a16:creationId xmlns:a16="http://schemas.microsoft.com/office/drawing/2014/main" id="{59068376-0998-43FD-ACAE-96F2155F57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454322" y="2018203"/>
            <a:ext cx="4152033" cy="37729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23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7A4ED410-1BF3-4C69-B18B-F447D870DB36}"/>
              </a:ext>
            </a:extLst>
          </p:cNvPr>
          <p:cNvSpPr>
            <a:spLocks noGrp="1"/>
          </p:cNvSpPr>
          <p:nvPr>
            <p:ph type="title"/>
          </p:nvPr>
        </p:nvSpPr>
        <p:spPr>
          <a:xfrm>
            <a:off x="1706335" y="481309"/>
            <a:ext cx="8779330" cy="280928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ctr">
              <a:lnSpc>
                <a:spcPct val="107000"/>
              </a:lnSpc>
            </a:pPr>
            <a:r>
              <a:rPr lang="es-CL" sz="4800" b="1" dirty="0">
                <a:solidFill>
                  <a:srgbClr val="C00000"/>
                </a:solidFill>
                <a:effectLst>
                  <a:outerShdw blurRad="38100" dist="38100" dir="2700000" algn="tl">
                    <a:srgbClr val="000000">
                      <a:alpha val="43137"/>
                    </a:srgbClr>
                  </a:outerShdw>
                </a:effectLst>
              </a:rPr>
              <a:t>ATAQUE TRANSICIONAL</a:t>
            </a:r>
            <a:br>
              <a:rPr lang="es-CL" sz="4800" b="1" dirty="0">
                <a:solidFill>
                  <a:srgbClr val="C00000"/>
                </a:solidFill>
                <a:effectLst>
                  <a:outerShdw blurRad="38100" dist="38100" dir="2700000" algn="tl">
                    <a:srgbClr val="000000">
                      <a:alpha val="43137"/>
                    </a:srgbClr>
                  </a:outerShdw>
                </a:effectLst>
              </a:rPr>
            </a:br>
            <a:r>
              <a:rPr lang="es-CL" sz="4800" b="1" dirty="0">
                <a:solidFill>
                  <a:srgbClr val="C00000"/>
                </a:solidFill>
                <a:effectLst>
                  <a:outerShdw blurRad="38100" dist="38100" dir="2700000" algn="tl">
                    <a:srgbClr val="000000">
                      <a:alpha val="43137"/>
                    </a:srgbClr>
                  </a:outerShdw>
                </a:effectLst>
              </a:rPr>
              <a:t>¿Por qué usar chorro compacto?</a:t>
            </a:r>
            <a:endParaRPr lang="es-CL" sz="4800" dirty="0">
              <a:solidFill>
                <a:srgbClr val="C00000"/>
              </a:solidFill>
            </a:endParaRPr>
          </a:p>
        </p:txBody>
      </p:sp>
      <p:pic>
        <p:nvPicPr>
          <p:cNvPr id="7" name="Picture 2" descr="Transitional Attack - Flash Formation">
            <a:extLst>
              <a:ext uri="{FF2B5EF4-FFF2-40B4-BE49-F238E27FC236}">
                <a16:creationId xmlns:a16="http://schemas.microsoft.com/office/drawing/2014/main" id="{A96AC995-E0C3-4011-B381-10461DC97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339" y="3062583"/>
            <a:ext cx="3745711" cy="2809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977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AFB8B6A-A92D-4C39-83F0-EC68318214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92" r="268" b="100"/>
          <a:stretch/>
        </p:blipFill>
        <p:spPr bwMode="auto">
          <a:xfrm>
            <a:off x="0" y="328612"/>
            <a:ext cx="12192000" cy="620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778991"/>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AFB8B6A-A92D-4C39-83F0-EC68318214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rot="20185496">
            <a:off x="-885217" y="2631221"/>
            <a:ext cx="14026835" cy="1483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aining Minutes: Transitional Attack | Fire Engineering">
            <a:extLst>
              <a:ext uri="{FF2B5EF4-FFF2-40B4-BE49-F238E27FC236}">
                <a16:creationId xmlns:a16="http://schemas.microsoft.com/office/drawing/2014/main" id="{E461BEEB-B82A-4D28-8A31-A43890C20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57" y="417005"/>
            <a:ext cx="4517993" cy="3011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descr="Transitional Attack is Fractional Firefighting | FirefighterNation">
            <a:extLst>
              <a:ext uri="{FF2B5EF4-FFF2-40B4-BE49-F238E27FC236}">
                <a16:creationId xmlns:a16="http://schemas.microsoft.com/office/drawing/2014/main" id="{114DEBB2-FB30-4865-B174-3D2DBDCA9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344" y="3652282"/>
            <a:ext cx="3991231" cy="2660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200044"/>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apacitando Bomberos: Como Mejorar las Condiciones de Trabajo en la Ataque  Ofensivo Mediante Ventilación Hidráulica.">
            <a:extLst>
              <a:ext uri="{FF2B5EF4-FFF2-40B4-BE49-F238E27FC236}">
                <a16:creationId xmlns:a16="http://schemas.microsoft.com/office/drawing/2014/main" id="{759AB27C-971C-4F3A-810B-11320D073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040378"/>
            <a:ext cx="5095877" cy="40474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Alexander Gerszewski aviador senior del ramal Norte, Minnesota, y aviador  Senior Kenny Colton en Rochester, Minnesota, ambos miembros del 28º  Escuadrón de Ingeniería Civil en la base de la Fuerza Aérea Ellsworth,">
            <a:extLst>
              <a:ext uri="{FF2B5EF4-FFF2-40B4-BE49-F238E27FC236}">
                <a16:creationId xmlns:a16="http://schemas.microsoft.com/office/drawing/2014/main" id="{743B604D-1A6B-4ED7-9A1B-8701063DF7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528141" y="3305175"/>
            <a:ext cx="3907810" cy="27826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Ventilación Táctica en Incendios">
            <a:extLst>
              <a:ext uri="{FF2B5EF4-FFF2-40B4-BE49-F238E27FC236}">
                <a16:creationId xmlns:a16="http://schemas.microsoft.com/office/drawing/2014/main" id="{F78E6CAF-A9A1-43A3-96B7-2FC7C3D79B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6184303" y="466725"/>
            <a:ext cx="3635972" cy="2556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1 Título">
            <a:extLst>
              <a:ext uri="{FF2B5EF4-FFF2-40B4-BE49-F238E27FC236}">
                <a16:creationId xmlns:a16="http://schemas.microsoft.com/office/drawing/2014/main" id="{122FFDA5-3B5F-4A87-BCFA-A4D4FEA5492B}"/>
              </a:ext>
            </a:extLst>
          </p:cNvPr>
          <p:cNvSpPr txBox="1">
            <a:spLocks/>
          </p:cNvSpPr>
          <p:nvPr/>
        </p:nvSpPr>
        <p:spPr>
          <a:xfrm>
            <a:off x="398990" y="466725"/>
            <a:ext cx="6173808" cy="6363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pPr>
            <a:r>
              <a:rPr lang="es-EC" altLang="es-EC" sz="3200" b="1" dirty="0">
                <a:solidFill>
                  <a:srgbClr val="C00000"/>
                </a:solidFill>
                <a:effectLst>
                  <a:outerShdw blurRad="38100" dist="38100" dir="2700000" algn="tl">
                    <a:srgbClr val="000000">
                      <a:alpha val="43137"/>
                    </a:srgbClr>
                  </a:outerShdw>
                </a:effectLst>
              </a:rPr>
              <a:t>Ventilación Hidráulica</a:t>
            </a:r>
          </a:p>
        </p:txBody>
      </p:sp>
    </p:spTree>
    <p:extLst>
      <p:ext uri="{BB962C8B-B14F-4D97-AF65-F5344CB8AC3E}">
        <p14:creationId xmlns:p14="http://schemas.microsoft.com/office/powerpoint/2010/main" val="3020808150"/>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sitional firefighting technique tested at Northbrook's Underwriters  Laboratories - Chicago Tribune">
            <a:extLst>
              <a:ext uri="{FF2B5EF4-FFF2-40B4-BE49-F238E27FC236}">
                <a16:creationId xmlns:a16="http://schemas.microsoft.com/office/drawing/2014/main" id="{DE6AB643-065F-4537-9B45-87CAF5F7F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971" y="654035"/>
            <a:ext cx="4253565" cy="5376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AE481A55-2B33-4477-8EA1-1449C09649D8}"/>
              </a:ext>
            </a:extLst>
          </p:cNvPr>
          <p:cNvSpPr>
            <a:spLocks noGrp="1"/>
          </p:cNvSpPr>
          <p:nvPr>
            <p:ph type="title"/>
          </p:nvPr>
        </p:nvSpPr>
        <p:spPr>
          <a:xfrm>
            <a:off x="420652" y="2773802"/>
            <a:ext cx="10370184"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ATAQUE TRANSICIONAL </a:t>
            </a:r>
            <a:r>
              <a:rPr lang="es-CL" sz="3200" dirty="0">
                <a:solidFill>
                  <a:srgbClr val="C00000"/>
                </a:solidFill>
              </a:rPr>
              <a:t>    </a:t>
            </a:r>
            <a:br>
              <a:rPr lang="es-CL" sz="3200" dirty="0">
                <a:solidFill>
                  <a:srgbClr val="C00000"/>
                </a:solidFill>
              </a:rPr>
            </a:br>
            <a:r>
              <a:rPr lang="es-CL" sz="2800" dirty="0">
                <a:solidFill>
                  <a:srgbClr val="C00000"/>
                </a:solidFill>
              </a:rPr>
              <a:t>utilización de CHORRO COMPACTO</a:t>
            </a:r>
            <a:endParaRPr lang="es-CL" sz="3200" dirty="0">
              <a:solidFill>
                <a:srgbClr val="C00000"/>
              </a:solidFill>
            </a:endParaRPr>
          </a:p>
        </p:txBody>
      </p:sp>
    </p:spTree>
    <p:extLst>
      <p:ext uri="{BB962C8B-B14F-4D97-AF65-F5344CB8AC3E}">
        <p14:creationId xmlns:p14="http://schemas.microsoft.com/office/powerpoint/2010/main" val="63309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ctical Consideration_ Transitional Attack With Fire Showing Near the Entry Point">
            <a:hlinkClick r:id="" action="ppaction://media"/>
            <a:extLst>
              <a:ext uri="{FF2B5EF4-FFF2-40B4-BE49-F238E27FC236}">
                <a16:creationId xmlns:a16="http://schemas.microsoft.com/office/drawing/2014/main" id="{3237CED0-A7D9-4539-A584-094A9D78A571}"/>
              </a:ext>
            </a:extLst>
          </p:cNvPr>
          <p:cNvPicPr>
            <a:picLocks noChangeAspect="1"/>
          </p:cNvPicPr>
          <p:nvPr>
            <a:videoFile r:link="rId1"/>
            <p:extLst>
              <p:ext uri="{DAA4B4D4-6D71-4841-9C94-3DE7FCFB9230}">
                <p14:media xmlns:p14="http://schemas.microsoft.com/office/powerpoint/2010/main" r:embed="rId2">
                  <p14:trim st="16735" end="138864.3333"/>
                </p14:media>
              </p:ext>
            </p:extLst>
          </p:nvPr>
        </p:nvPicPr>
        <p:blipFill>
          <a:blip r:embed="rId4"/>
          <a:stretch>
            <a:fillRect/>
          </a:stretch>
        </p:blipFill>
        <p:spPr>
          <a:xfrm>
            <a:off x="431786" y="2415600"/>
            <a:ext cx="6251264" cy="3516336"/>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9" name="Marcador de contenido 2">
            <a:extLst>
              <a:ext uri="{FF2B5EF4-FFF2-40B4-BE49-F238E27FC236}">
                <a16:creationId xmlns:a16="http://schemas.microsoft.com/office/drawing/2014/main" id="{BE2DC159-813A-4F2C-AD4B-35B6E2B84DEA}"/>
              </a:ext>
            </a:extLst>
          </p:cNvPr>
          <p:cNvSpPr>
            <a:spLocks noGrp="1"/>
          </p:cNvSpPr>
          <p:nvPr>
            <p:ph idx="1"/>
          </p:nvPr>
        </p:nvSpPr>
        <p:spPr>
          <a:xfrm>
            <a:off x="6962775" y="3609974"/>
            <a:ext cx="4941569" cy="1302787"/>
          </a:xfrm>
        </p:spPr>
        <p:txBody>
          <a:bodyPr>
            <a:normAutofit fontScale="92500" lnSpcReduction="10000"/>
          </a:bodyPr>
          <a:lstStyle/>
          <a:p>
            <a:pPr marL="0" indent="0" algn="just">
              <a:buNone/>
            </a:pPr>
            <a:r>
              <a:rPr lang="es-MX" sz="2000" dirty="0"/>
              <a:t>UL realizo una experimentación, donde un equipo de bomberos atacó a través de dos ventanas un fuego, donde habitaciones separadas estaban en llamas, las llamas se extendían desde las ventanas. </a:t>
            </a:r>
          </a:p>
        </p:txBody>
      </p:sp>
      <p:sp>
        <p:nvSpPr>
          <p:cNvPr id="11" name="Título 1">
            <a:extLst>
              <a:ext uri="{FF2B5EF4-FFF2-40B4-BE49-F238E27FC236}">
                <a16:creationId xmlns:a16="http://schemas.microsoft.com/office/drawing/2014/main" id="{CE50B36D-4608-44D1-9A45-D202B9494D59}"/>
              </a:ext>
            </a:extLst>
          </p:cNvPr>
          <p:cNvSpPr>
            <a:spLocks noGrp="1"/>
          </p:cNvSpPr>
          <p:nvPr>
            <p:ph type="title"/>
          </p:nvPr>
        </p:nvSpPr>
        <p:spPr>
          <a:xfrm>
            <a:off x="1057910" y="497327"/>
            <a:ext cx="10370184"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ATAQUE TRANSICIONAL </a:t>
            </a:r>
            <a:r>
              <a:rPr lang="es-CL" sz="3200" dirty="0">
                <a:solidFill>
                  <a:srgbClr val="C00000"/>
                </a:solidFill>
              </a:rPr>
              <a:t>    </a:t>
            </a:r>
            <a:r>
              <a:rPr lang="es-CL" sz="2800" dirty="0">
                <a:solidFill>
                  <a:srgbClr val="C00000"/>
                </a:solidFill>
              </a:rPr>
              <a:t>la técnica y la experimentación científica</a:t>
            </a:r>
            <a:endParaRPr lang="es-CL" sz="3200" dirty="0">
              <a:solidFill>
                <a:srgbClr val="C00000"/>
              </a:solidFill>
            </a:endParaRPr>
          </a:p>
        </p:txBody>
      </p:sp>
    </p:spTree>
    <p:extLst>
      <p:ext uri="{BB962C8B-B14F-4D97-AF65-F5344CB8AC3E}">
        <p14:creationId xmlns:p14="http://schemas.microsoft.com/office/powerpoint/2010/main" val="1932525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ctical Consideration_ Transitional Attack With Fire Showing Near the Entry Point">
            <a:hlinkClick r:id="" action="ppaction://media"/>
            <a:extLst>
              <a:ext uri="{FF2B5EF4-FFF2-40B4-BE49-F238E27FC236}">
                <a16:creationId xmlns:a16="http://schemas.microsoft.com/office/drawing/2014/main" id="{3237CED0-A7D9-4539-A584-094A9D78A571}"/>
              </a:ext>
            </a:extLst>
          </p:cNvPr>
          <p:cNvPicPr>
            <a:picLocks noChangeAspect="1"/>
          </p:cNvPicPr>
          <p:nvPr>
            <a:videoFile r:link="rId1"/>
            <p:extLst>
              <p:ext uri="{DAA4B4D4-6D71-4841-9C94-3DE7FCFB9230}">
                <p14:media xmlns:p14="http://schemas.microsoft.com/office/powerpoint/2010/main" r:embed="rId2">
                  <p14:trim st="46856" end="111625.3333"/>
                </p14:media>
              </p:ext>
            </p:extLst>
          </p:nvPr>
        </p:nvPicPr>
        <p:blipFill>
          <a:blip r:embed="rId4"/>
          <a:stretch>
            <a:fillRect/>
          </a:stretch>
        </p:blipFill>
        <p:spPr>
          <a:xfrm>
            <a:off x="5574898" y="2325006"/>
            <a:ext cx="6251264" cy="3516336"/>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5" name="Marcador de contenido 2">
            <a:extLst>
              <a:ext uri="{FF2B5EF4-FFF2-40B4-BE49-F238E27FC236}">
                <a16:creationId xmlns:a16="http://schemas.microsoft.com/office/drawing/2014/main" id="{9CE68CCB-DD25-4E7A-90A2-F5B86179044E}"/>
              </a:ext>
            </a:extLst>
          </p:cNvPr>
          <p:cNvSpPr>
            <a:spLocks noGrp="1"/>
          </p:cNvSpPr>
          <p:nvPr>
            <p:ph idx="1"/>
          </p:nvPr>
        </p:nvSpPr>
        <p:spPr>
          <a:xfrm>
            <a:off x="365838" y="3071705"/>
            <a:ext cx="4977687" cy="1559962"/>
          </a:xfrm>
        </p:spPr>
        <p:txBody>
          <a:bodyPr>
            <a:normAutofit/>
          </a:bodyPr>
          <a:lstStyle/>
          <a:p>
            <a:pPr marL="0" indent="0" algn="just">
              <a:buNone/>
            </a:pPr>
            <a:r>
              <a:rPr lang="es-MX" sz="2000" dirty="0"/>
              <a:t>Rociaron el agua de la manguera hacia arriba, no horizontalmente, para evitar “empujar el fuego”, luego rociaron en círculo para golpear tantas superficies como fuera posible sin dejar entrar más aire a la habitación. </a:t>
            </a:r>
          </a:p>
        </p:txBody>
      </p:sp>
      <p:sp>
        <p:nvSpPr>
          <p:cNvPr id="8" name="Título 1">
            <a:extLst>
              <a:ext uri="{FF2B5EF4-FFF2-40B4-BE49-F238E27FC236}">
                <a16:creationId xmlns:a16="http://schemas.microsoft.com/office/drawing/2014/main" id="{1CBB071F-A2C3-451C-AFEB-A5D019482324}"/>
              </a:ext>
            </a:extLst>
          </p:cNvPr>
          <p:cNvSpPr>
            <a:spLocks noGrp="1"/>
          </p:cNvSpPr>
          <p:nvPr>
            <p:ph type="title"/>
          </p:nvPr>
        </p:nvSpPr>
        <p:spPr>
          <a:xfrm>
            <a:off x="1057910" y="497327"/>
            <a:ext cx="10370184"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ATAQUE TRANSICIONAL </a:t>
            </a:r>
            <a:r>
              <a:rPr lang="es-CL" sz="3200" dirty="0">
                <a:solidFill>
                  <a:srgbClr val="C00000"/>
                </a:solidFill>
              </a:rPr>
              <a:t>    </a:t>
            </a:r>
            <a:r>
              <a:rPr lang="es-CL" sz="2800" dirty="0">
                <a:solidFill>
                  <a:srgbClr val="C00000"/>
                </a:solidFill>
              </a:rPr>
              <a:t>la técnica y la experimentación científica</a:t>
            </a:r>
            <a:endParaRPr lang="es-CL" sz="3200" dirty="0">
              <a:solidFill>
                <a:srgbClr val="C00000"/>
              </a:solidFill>
            </a:endParaRPr>
          </a:p>
        </p:txBody>
      </p:sp>
    </p:spTree>
    <p:extLst>
      <p:ext uri="{BB962C8B-B14F-4D97-AF65-F5344CB8AC3E}">
        <p14:creationId xmlns:p14="http://schemas.microsoft.com/office/powerpoint/2010/main" val="120910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nsitional Attack">
            <a:hlinkClick r:id="" action="ppaction://media"/>
            <a:extLst>
              <a:ext uri="{FF2B5EF4-FFF2-40B4-BE49-F238E27FC236}">
                <a16:creationId xmlns:a16="http://schemas.microsoft.com/office/drawing/2014/main" id="{DCFC675C-A6DD-4B67-9D11-814FE8C3B6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1" y="1334562"/>
            <a:ext cx="8654256" cy="4864456"/>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8" name="Título 1">
            <a:extLst>
              <a:ext uri="{FF2B5EF4-FFF2-40B4-BE49-F238E27FC236}">
                <a16:creationId xmlns:a16="http://schemas.microsoft.com/office/drawing/2014/main" id="{B5CF5255-2BE5-4702-BA3D-B27F89C1E918}"/>
              </a:ext>
            </a:extLst>
          </p:cNvPr>
          <p:cNvSpPr>
            <a:spLocks noGrp="1"/>
          </p:cNvSpPr>
          <p:nvPr>
            <p:ph type="title"/>
          </p:nvPr>
        </p:nvSpPr>
        <p:spPr>
          <a:xfrm>
            <a:off x="1628774" y="211084"/>
            <a:ext cx="8934450"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MAPEO DE AGUA   </a:t>
            </a:r>
            <a:r>
              <a:rPr lang="es-CL" sz="3200" dirty="0">
                <a:solidFill>
                  <a:srgbClr val="C00000"/>
                </a:solidFill>
              </a:rPr>
              <a:t>¿a dónde va el agua que tiramos?</a:t>
            </a:r>
          </a:p>
        </p:txBody>
      </p:sp>
    </p:spTree>
    <p:extLst>
      <p:ext uri="{BB962C8B-B14F-4D97-AF65-F5344CB8AC3E}">
        <p14:creationId xmlns:p14="http://schemas.microsoft.com/office/powerpoint/2010/main" val="2298707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ctical Consideration_ Transitional Attack With Fire Showing Near the Entry Point">
            <a:hlinkClick r:id="" action="ppaction://media"/>
            <a:extLst>
              <a:ext uri="{FF2B5EF4-FFF2-40B4-BE49-F238E27FC236}">
                <a16:creationId xmlns:a16="http://schemas.microsoft.com/office/drawing/2014/main" id="{3237CED0-A7D9-4539-A584-094A9D78A571}"/>
              </a:ext>
            </a:extLst>
          </p:cNvPr>
          <p:cNvPicPr>
            <a:picLocks noChangeAspect="1"/>
          </p:cNvPicPr>
          <p:nvPr>
            <a:videoFile r:link="rId1"/>
            <p:extLst>
              <p:ext uri="{DAA4B4D4-6D71-4841-9C94-3DE7FCFB9230}">
                <p14:media xmlns:p14="http://schemas.microsoft.com/office/powerpoint/2010/main" r:embed="rId2">
                  <p14:trim st="89952" end="77333.3333"/>
                </p14:media>
              </p:ext>
            </p:extLst>
          </p:nvPr>
        </p:nvPicPr>
        <p:blipFill>
          <a:blip r:embed="rId4"/>
          <a:stretch>
            <a:fillRect/>
          </a:stretch>
        </p:blipFill>
        <p:spPr>
          <a:xfrm>
            <a:off x="395930" y="2512306"/>
            <a:ext cx="6251264" cy="3516336"/>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5" name="Marcador de contenido 2">
            <a:extLst>
              <a:ext uri="{FF2B5EF4-FFF2-40B4-BE49-F238E27FC236}">
                <a16:creationId xmlns:a16="http://schemas.microsoft.com/office/drawing/2014/main" id="{CB71232A-AA60-45B5-9276-83F8147E23DA}"/>
              </a:ext>
            </a:extLst>
          </p:cNvPr>
          <p:cNvSpPr>
            <a:spLocks noGrp="1"/>
          </p:cNvSpPr>
          <p:nvPr>
            <p:ph idx="1"/>
          </p:nvPr>
        </p:nvSpPr>
        <p:spPr>
          <a:xfrm>
            <a:off x="6945333" y="3495675"/>
            <a:ext cx="4969186" cy="1275667"/>
          </a:xfrm>
        </p:spPr>
        <p:txBody>
          <a:bodyPr>
            <a:normAutofit/>
          </a:bodyPr>
          <a:lstStyle/>
          <a:p>
            <a:pPr marL="0" indent="0" algn="just">
              <a:buNone/>
            </a:pPr>
            <a:r>
              <a:rPr lang="es-MX" sz="2000" dirty="0"/>
              <a:t>Las llamas desaparecieron en cada habitación en unos 15 segundos y las temperaturas bajaron rápidamente de alrededor de 985 grados centígrados a 120 grados centígrados.</a:t>
            </a:r>
          </a:p>
        </p:txBody>
      </p:sp>
      <p:sp>
        <p:nvSpPr>
          <p:cNvPr id="9" name="Título 1">
            <a:extLst>
              <a:ext uri="{FF2B5EF4-FFF2-40B4-BE49-F238E27FC236}">
                <a16:creationId xmlns:a16="http://schemas.microsoft.com/office/drawing/2014/main" id="{5F8342EC-0521-46B3-9AAD-5305FFE2EB67}"/>
              </a:ext>
            </a:extLst>
          </p:cNvPr>
          <p:cNvSpPr>
            <a:spLocks noGrp="1"/>
          </p:cNvSpPr>
          <p:nvPr>
            <p:ph type="title"/>
          </p:nvPr>
        </p:nvSpPr>
        <p:spPr>
          <a:xfrm>
            <a:off x="1057910" y="497327"/>
            <a:ext cx="10370184"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ATAQUE TRANSICIONAL </a:t>
            </a:r>
            <a:r>
              <a:rPr lang="es-CL" sz="3200" dirty="0">
                <a:solidFill>
                  <a:srgbClr val="C00000"/>
                </a:solidFill>
              </a:rPr>
              <a:t>    </a:t>
            </a:r>
            <a:r>
              <a:rPr lang="es-CL" sz="2800" dirty="0">
                <a:solidFill>
                  <a:srgbClr val="C00000"/>
                </a:solidFill>
              </a:rPr>
              <a:t>la técnica y la experimentación científica</a:t>
            </a:r>
            <a:endParaRPr lang="es-CL" sz="3200" dirty="0">
              <a:solidFill>
                <a:srgbClr val="C00000"/>
              </a:solidFill>
            </a:endParaRPr>
          </a:p>
        </p:txBody>
      </p:sp>
    </p:spTree>
    <p:extLst>
      <p:ext uri="{BB962C8B-B14F-4D97-AF65-F5344CB8AC3E}">
        <p14:creationId xmlns:p14="http://schemas.microsoft.com/office/powerpoint/2010/main" val="818545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4A62D06-A9AC-4AF8-8171-2CEB9FF4A6CB}"/>
              </a:ext>
            </a:extLst>
          </p:cNvPr>
          <p:cNvPicPr/>
          <p:nvPr/>
        </p:nvPicPr>
        <p:blipFill>
          <a:blip r:embed="rId2">
            <a:alphaModFix amt="5000"/>
            <a:extLst>
              <a:ext uri="{28A0092B-C50C-407E-A947-70E740481C1C}">
                <a14:useLocalDpi xmlns:a14="http://schemas.microsoft.com/office/drawing/2010/main" val="0"/>
              </a:ext>
            </a:extLst>
          </a:blip>
          <a:srcRect/>
          <a:stretch/>
        </p:blipFill>
        <p:spPr bwMode="auto">
          <a:xfrm>
            <a:off x="2250013" y="1026394"/>
            <a:ext cx="7903638" cy="522713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2" name="Rectángulo 11">
            <a:extLst>
              <a:ext uri="{FF2B5EF4-FFF2-40B4-BE49-F238E27FC236}">
                <a16:creationId xmlns:a16="http://schemas.microsoft.com/office/drawing/2014/main" id="{6791050C-2837-4F22-864A-5FD3EFDDF9AE}"/>
              </a:ext>
            </a:extLst>
          </p:cNvPr>
          <p:cNvSpPr/>
          <p:nvPr/>
        </p:nvSpPr>
        <p:spPr>
          <a:xfrm>
            <a:off x="1" y="1"/>
            <a:ext cx="12191999" cy="885824"/>
          </a:xfrm>
          <a:prstGeom prst="rect">
            <a:avLst/>
          </a:prstGeom>
          <a:solidFill>
            <a:srgbClr val="002060"/>
          </a:solidFill>
          <a:ln>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cxnSp>
        <p:nvCxnSpPr>
          <p:cNvPr id="13" name="Conector recto 12">
            <a:extLst>
              <a:ext uri="{FF2B5EF4-FFF2-40B4-BE49-F238E27FC236}">
                <a16:creationId xmlns:a16="http://schemas.microsoft.com/office/drawing/2014/main" id="{8BCE562E-1727-4E3C-BBCA-80F156D7C7C5}"/>
              </a:ext>
            </a:extLst>
          </p:cNvPr>
          <p:cNvCxnSpPr>
            <a:cxnSpLocks/>
          </p:cNvCxnSpPr>
          <p:nvPr/>
        </p:nvCxnSpPr>
        <p:spPr>
          <a:xfrm>
            <a:off x="0" y="745148"/>
            <a:ext cx="12192000"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4" name="Título 1">
            <a:extLst>
              <a:ext uri="{FF2B5EF4-FFF2-40B4-BE49-F238E27FC236}">
                <a16:creationId xmlns:a16="http://schemas.microsoft.com/office/drawing/2014/main" id="{9B6929FD-3A47-470D-A8FD-30ED126D5884}"/>
              </a:ext>
            </a:extLst>
          </p:cNvPr>
          <p:cNvSpPr txBox="1">
            <a:spLocks/>
          </p:cNvSpPr>
          <p:nvPr/>
        </p:nvSpPr>
        <p:spPr>
          <a:xfrm>
            <a:off x="133350" y="149657"/>
            <a:ext cx="11925299" cy="4549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C" sz="2800" b="1" dirty="0">
                <a:ln w="12700">
                  <a:noFill/>
                  <a:prstDash val="solid"/>
                </a:ln>
                <a:solidFill>
                  <a:schemeClr val="bg1"/>
                </a:solidFill>
                <a:effectLst>
                  <a:outerShdw blurRad="38100" dist="38100" dir="2700000" algn="tl">
                    <a:srgbClr val="000000">
                      <a:alpha val="43137"/>
                    </a:srgbClr>
                  </a:outerShdw>
                </a:effectLst>
                <a:latin typeface="Kannada MN"/>
                <a:cs typeface="Kannada MN"/>
              </a:rPr>
              <a:t>DET Lautaro Internacional                                                                </a:t>
            </a:r>
            <a:r>
              <a:rPr lang="es-MX" sz="2400" dirty="0">
                <a:ln w="12700">
                  <a:noFill/>
                  <a:prstDash val="solid"/>
                </a:ln>
                <a:solidFill>
                  <a:schemeClr val="bg1"/>
                </a:solidFill>
                <a:effectLst>
                  <a:outerShdw blurRad="38100" dist="38100" dir="2700000" algn="tl">
                    <a:srgbClr val="000000">
                      <a:alpha val="43137"/>
                    </a:srgbClr>
                  </a:outerShdw>
                </a:effectLst>
                <a:latin typeface="Kannada MN"/>
                <a:cs typeface="Kannada MN"/>
              </a:rPr>
              <a:t>www.detlautaro.com</a:t>
            </a:r>
          </a:p>
        </p:txBody>
      </p:sp>
      <p:sp>
        <p:nvSpPr>
          <p:cNvPr id="8" name="Título 1">
            <a:extLst>
              <a:ext uri="{FF2B5EF4-FFF2-40B4-BE49-F238E27FC236}">
                <a16:creationId xmlns:a16="http://schemas.microsoft.com/office/drawing/2014/main" id="{804A918A-CA07-48D4-86DA-B368F5C42512}"/>
              </a:ext>
            </a:extLst>
          </p:cNvPr>
          <p:cNvSpPr txBox="1">
            <a:spLocks/>
          </p:cNvSpPr>
          <p:nvPr/>
        </p:nvSpPr>
        <p:spPr>
          <a:xfrm>
            <a:off x="2305045" y="2282702"/>
            <a:ext cx="7581909" cy="12270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6000" b="1" dirty="0">
                <a:solidFill>
                  <a:srgbClr val="FFC9C9"/>
                </a:solidFill>
                <a:effectLst>
                  <a:outerShdw blurRad="38100" dist="38100" dir="2700000" algn="tl">
                    <a:srgbClr val="000000">
                      <a:alpha val="43137"/>
                    </a:srgbClr>
                  </a:outerShdw>
                </a:effectLst>
              </a:rPr>
              <a:t>TRANSITIONAL  ATTACK</a:t>
            </a:r>
            <a:endParaRPr lang="es-MX" sz="6000" b="1" dirty="0">
              <a:solidFill>
                <a:srgbClr val="FFC9C9"/>
              </a:solidFill>
              <a:effectLst>
                <a:outerShdw blurRad="38100" dist="38100" dir="2700000" algn="tl">
                  <a:srgbClr val="000000">
                    <a:alpha val="43137"/>
                  </a:srgbClr>
                </a:outerShdw>
              </a:effectLst>
            </a:endParaRPr>
          </a:p>
        </p:txBody>
      </p:sp>
      <p:sp>
        <p:nvSpPr>
          <p:cNvPr id="9" name="Título 1">
            <a:extLst>
              <a:ext uri="{FF2B5EF4-FFF2-40B4-BE49-F238E27FC236}">
                <a16:creationId xmlns:a16="http://schemas.microsoft.com/office/drawing/2014/main" id="{A5CDCD76-274A-407F-9ABB-3D6E03DCC948}"/>
              </a:ext>
            </a:extLst>
          </p:cNvPr>
          <p:cNvSpPr txBox="1">
            <a:spLocks/>
          </p:cNvSpPr>
          <p:nvPr/>
        </p:nvSpPr>
        <p:spPr>
          <a:xfrm>
            <a:off x="2305045" y="3170698"/>
            <a:ext cx="7712720" cy="12270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6000" b="1" dirty="0">
                <a:solidFill>
                  <a:srgbClr val="C00000"/>
                </a:solidFill>
                <a:effectLst>
                  <a:outerShdw blurRad="38100" dist="38100" dir="2700000" algn="tl">
                    <a:srgbClr val="000000">
                      <a:alpha val="43137"/>
                    </a:srgbClr>
                  </a:outerShdw>
                </a:effectLst>
              </a:rPr>
              <a:t>ATAQUE  TRANSICIONAL</a:t>
            </a:r>
            <a:endParaRPr lang="es-MX"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8382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ctical Consideration_ Transitional Attack With Fire Showing Near the Entry Point">
            <a:hlinkClick r:id="" action="ppaction://media"/>
            <a:extLst>
              <a:ext uri="{FF2B5EF4-FFF2-40B4-BE49-F238E27FC236}">
                <a16:creationId xmlns:a16="http://schemas.microsoft.com/office/drawing/2014/main" id="{3237CED0-A7D9-4539-A584-094A9D78A571}"/>
              </a:ext>
            </a:extLst>
          </p:cNvPr>
          <p:cNvPicPr>
            <a:picLocks noChangeAspect="1"/>
          </p:cNvPicPr>
          <p:nvPr>
            <a:videoFile r:link="rId1"/>
            <p:extLst>
              <p:ext uri="{DAA4B4D4-6D71-4841-9C94-3DE7FCFB9230}">
                <p14:media xmlns:p14="http://schemas.microsoft.com/office/powerpoint/2010/main" r:embed="rId2">
                  <p14:trim st="119966" end="44214.3333"/>
                </p14:media>
              </p:ext>
            </p:extLst>
          </p:nvPr>
        </p:nvPicPr>
        <p:blipFill>
          <a:blip r:embed="rId4"/>
          <a:stretch>
            <a:fillRect/>
          </a:stretch>
        </p:blipFill>
        <p:spPr>
          <a:xfrm>
            <a:off x="5327248" y="2131843"/>
            <a:ext cx="6251264" cy="3516336"/>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5" name="Marcador de contenido 2">
            <a:extLst>
              <a:ext uri="{FF2B5EF4-FFF2-40B4-BE49-F238E27FC236}">
                <a16:creationId xmlns:a16="http://schemas.microsoft.com/office/drawing/2014/main" id="{8CC70F9E-0A68-4096-8B6D-136034DEEF46}"/>
              </a:ext>
            </a:extLst>
          </p:cNvPr>
          <p:cNvSpPr>
            <a:spLocks noGrp="1"/>
          </p:cNvSpPr>
          <p:nvPr>
            <p:ph idx="1"/>
          </p:nvPr>
        </p:nvSpPr>
        <p:spPr>
          <a:xfrm>
            <a:off x="613488" y="3224330"/>
            <a:ext cx="4091862" cy="1331362"/>
          </a:xfrm>
        </p:spPr>
        <p:txBody>
          <a:bodyPr>
            <a:normAutofit/>
          </a:bodyPr>
          <a:lstStyle/>
          <a:p>
            <a:pPr marL="0" indent="0" algn="just">
              <a:buNone/>
            </a:pPr>
            <a:r>
              <a:rPr lang="es-MX" sz="2000" dirty="0"/>
              <a:t>Cuando los bomberos se dirigieron a apagar cualquier incendio que quedara, todo lo que encontraron fue "un pequeño punto en una silla“.</a:t>
            </a:r>
          </a:p>
          <a:p>
            <a:pPr marL="0" indent="0" algn="just">
              <a:buNone/>
            </a:pPr>
            <a:endParaRPr lang="es-MX" sz="2000" dirty="0"/>
          </a:p>
        </p:txBody>
      </p:sp>
      <p:sp>
        <p:nvSpPr>
          <p:cNvPr id="11" name="Título 1">
            <a:extLst>
              <a:ext uri="{FF2B5EF4-FFF2-40B4-BE49-F238E27FC236}">
                <a16:creationId xmlns:a16="http://schemas.microsoft.com/office/drawing/2014/main" id="{E225E8E5-2B7A-49BB-AA88-A04AFF2C8E6F}"/>
              </a:ext>
            </a:extLst>
          </p:cNvPr>
          <p:cNvSpPr>
            <a:spLocks noGrp="1"/>
          </p:cNvSpPr>
          <p:nvPr>
            <p:ph type="title"/>
          </p:nvPr>
        </p:nvSpPr>
        <p:spPr>
          <a:xfrm>
            <a:off x="1057910" y="497327"/>
            <a:ext cx="10370184"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ATAQUE TRANSICIONAL </a:t>
            </a:r>
            <a:r>
              <a:rPr lang="es-CL" sz="3200" dirty="0">
                <a:solidFill>
                  <a:srgbClr val="C00000"/>
                </a:solidFill>
              </a:rPr>
              <a:t>    </a:t>
            </a:r>
            <a:r>
              <a:rPr lang="es-CL" sz="2800" dirty="0">
                <a:solidFill>
                  <a:srgbClr val="C00000"/>
                </a:solidFill>
              </a:rPr>
              <a:t>la técnica y la experimentación científica</a:t>
            </a:r>
            <a:endParaRPr lang="es-CL" sz="3200" dirty="0">
              <a:solidFill>
                <a:srgbClr val="C00000"/>
              </a:solidFill>
            </a:endParaRPr>
          </a:p>
        </p:txBody>
      </p:sp>
    </p:spTree>
    <p:extLst>
      <p:ext uri="{BB962C8B-B14F-4D97-AF65-F5344CB8AC3E}">
        <p14:creationId xmlns:p14="http://schemas.microsoft.com/office/powerpoint/2010/main" val="1504041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8CC70F9E-0A68-4096-8B6D-136034DEEF46}"/>
              </a:ext>
            </a:extLst>
          </p:cNvPr>
          <p:cNvSpPr>
            <a:spLocks noGrp="1"/>
          </p:cNvSpPr>
          <p:nvPr>
            <p:ph idx="1"/>
          </p:nvPr>
        </p:nvSpPr>
        <p:spPr>
          <a:xfrm>
            <a:off x="913130" y="2495550"/>
            <a:ext cx="10012046" cy="3324225"/>
          </a:xfrm>
        </p:spPr>
        <p:txBody>
          <a:bodyPr>
            <a:normAutofit/>
          </a:bodyPr>
          <a:lstStyle/>
          <a:p>
            <a:pPr marL="457200" indent="-457200" algn="just">
              <a:buFont typeface="+mj-lt"/>
              <a:buAutoNum type="arabicPeriod"/>
            </a:pPr>
            <a:r>
              <a:rPr lang="es-MX" sz="2000" dirty="0"/>
              <a:t>Realice evaluación primaria del escenario (360, SICERS, etc.)</a:t>
            </a:r>
          </a:p>
          <a:p>
            <a:pPr marL="457200" indent="-457200" algn="just">
              <a:buFont typeface="+mj-lt"/>
              <a:buAutoNum type="arabicPeriod"/>
            </a:pPr>
            <a:r>
              <a:rPr lang="es-MX" sz="2000" dirty="0"/>
              <a:t>Determine la factibilidad del uso de la técnica</a:t>
            </a:r>
          </a:p>
          <a:p>
            <a:pPr marL="457200" indent="-457200" algn="just">
              <a:buFont typeface="+mj-lt"/>
              <a:buAutoNum type="arabicPeriod"/>
            </a:pPr>
            <a:r>
              <a:rPr lang="es-MX" sz="2000" dirty="0"/>
              <a:t>Ataque el fuego desde una ubicación, lo más próximo a la ventana y en dirección al techo del espacio involucrado en el fuego por 15 segundos.</a:t>
            </a:r>
          </a:p>
          <a:p>
            <a:pPr marL="457200" indent="-457200" algn="just">
              <a:buFont typeface="+mj-lt"/>
              <a:buAutoNum type="arabicPeriod"/>
            </a:pPr>
            <a:r>
              <a:rPr lang="es-MX" sz="2000" dirty="0"/>
              <a:t>Luego acérquese a la ventana y con movimientos rápidos y siempre en chorro compacto, trate de cubrir el máximo de superficies que le sea posible, por otros 10 segundos.</a:t>
            </a:r>
          </a:p>
          <a:p>
            <a:pPr marL="457200" indent="-457200" algn="just">
              <a:buFont typeface="+mj-lt"/>
              <a:buAutoNum type="arabicPeriod"/>
            </a:pPr>
            <a:r>
              <a:rPr lang="es-MX" sz="2000" dirty="0"/>
              <a:t>Luego inicie transición al ataque ofensivo, de manera rápida y siempre atentos a las condiciones del fuego.</a:t>
            </a:r>
          </a:p>
        </p:txBody>
      </p:sp>
      <p:sp>
        <p:nvSpPr>
          <p:cNvPr id="11" name="Título 1">
            <a:extLst>
              <a:ext uri="{FF2B5EF4-FFF2-40B4-BE49-F238E27FC236}">
                <a16:creationId xmlns:a16="http://schemas.microsoft.com/office/drawing/2014/main" id="{E225E8E5-2B7A-49BB-AA88-A04AFF2C8E6F}"/>
              </a:ext>
            </a:extLst>
          </p:cNvPr>
          <p:cNvSpPr>
            <a:spLocks noGrp="1"/>
          </p:cNvSpPr>
          <p:nvPr>
            <p:ph type="title"/>
          </p:nvPr>
        </p:nvSpPr>
        <p:spPr>
          <a:xfrm>
            <a:off x="1876742" y="430652"/>
            <a:ext cx="8438515"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ATAQUE TRANSICIONAL </a:t>
            </a:r>
            <a:r>
              <a:rPr lang="es-CL" sz="3200" dirty="0">
                <a:solidFill>
                  <a:srgbClr val="C00000"/>
                </a:solidFill>
              </a:rPr>
              <a:t>    </a:t>
            </a:r>
            <a:r>
              <a:rPr lang="es-CL" sz="2800" dirty="0">
                <a:solidFill>
                  <a:srgbClr val="C00000"/>
                </a:solidFill>
              </a:rPr>
              <a:t>resumen de la técnica</a:t>
            </a:r>
            <a:endParaRPr lang="es-CL" sz="3200" dirty="0">
              <a:solidFill>
                <a:srgbClr val="C00000"/>
              </a:solidFill>
            </a:endParaRPr>
          </a:p>
        </p:txBody>
      </p:sp>
    </p:spTree>
    <p:extLst>
      <p:ext uri="{BB962C8B-B14F-4D97-AF65-F5344CB8AC3E}">
        <p14:creationId xmlns:p14="http://schemas.microsoft.com/office/powerpoint/2010/main" val="2719224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008C0B-9735-4AE7-BA8D-9BF799486084}"/>
              </a:ext>
            </a:extLst>
          </p:cNvPr>
          <p:cNvSpPr>
            <a:spLocks noGrp="1"/>
          </p:cNvSpPr>
          <p:nvPr>
            <p:ph type="title"/>
          </p:nvPr>
        </p:nvSpPr>
        <p:spPr>
          <a:xfrm>
            <a:off x="695325" y="503178"/>
            <a:ext cx="7869195"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Experiencia de Veteranos y Sobrevivientes</a:t>
            </a:r>
          </a:p>
        </p:txBody>
      </p:sp>
      <p:sp>
        <p:nvSpPr>
          <p:cNvPr id="3" name="Marcador de contenido 2">
            <a:extLst>
              <a:ext uri="{FF2B5EF4-FFF2-40B4-BE49-F238E27FC236}">
                <a16:creationId xmlns:a16="http://schemas.microsoft.com/office/drawing/2014/main" id="{E568F1D2-CFCA-478A-9196-CD4C38EB2099}"/>
              </a:ext>
            </a:extLst>
          </p:cNvPr>
          <p:cNvSpPr>
            <a:spLocks noGrp="1"/>
          </p:cNvSpPr>
          <p:nvPr>
            <p:ph idx="1"/>
          </p:nvPr>
        </p:nvSpPr>
        <p:spPr>
          <a:xfrm>
            <a:off x="800101" y="2343151"/>
            <a:ext cx="6403716" cy="3007762"/>
          </a:xfrm>
        </p:spPr>
        <p:txBody>
          <a:bodyPr>
            <a:normAutofit fontScale="92500" lnSpcReduction="10000"/>
          </a:bodyPr>
          <a:lstStyle/>
          <a:p>
            <a:pPr marL="0" indent="0" algn="ctr">
              <a:buNone/>
            </a:pPr>
            <a:r>
              <a:rPr lang="es-MX" sz="2200" i="1" dirty="0"/>
              <a:t>Lionel Crowther, el bombero principal del Servicio de Paramédicos de Bomberos de Winnipeg (Manitoba), que sufrió quemaduras en más del 70 por ciento de su cuerpo en un incendio de 2007. Dijo que dos capitanes de bomberos murieron en ese incendio, incluido uno que no pudo empujar por una ventana del segundo piso antes de que él mismo se lanzara a través de ella.</a:t>
            </a:r>
          </a:p>
          <a:p>
            <a:pPr marL="0" indent="0" algn="just">
              <a:buNone/>
            </a:pPr>
            <a:endParaRPr lang="es-MX" sz="2400" dirty="0"/>
          </a:p>
          <a:p>
            <a:pPr marL="0" indent="0" algn="ctr">
              <a:buNone/>
            </a:pPr>
            <a:r>
              <a:rPr lang="es-MX" sz="2400" b="1" i="1" dirty="0"/>
              <a:t>"Me tomo esto muy en serio", dijo Crowther, quien apoya la estrategia de ataque transicional.</a:t>
            </a:r>
          </a:p>
        </p:txBody>
      </p:sp>
      <p:pic>
        <p:nvPicPr>
          <p:cNvPr id="4100" name="Picture 4" descr="Memories from St. Boniface blaze that killed two firefighters continue to  smolder 10 years later - Winnipeg Free Press">
            <a:extLst>
              <a:ext uri="{FF2B5EF4-FFF2-40B4-BE49-F238E27FC236}">
                <a16:creationId xmlns:a16="http://schemas.microsoft.com/office/drawing/2014/main" id="{8C476CE0-0052-4888-9F39-E3853297B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3625" y="1161375"/>
            <a:ext cx="3463050" cy="5192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435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568F1D2-CFCA-478A-9196-CD4C38EB2099}"/>
              </a:ext>
            </a:extLst>
          </p:cNvPr>
          <p:cNvSpPr>
            <a:spLocks noGrp="1"/>
          </p:cNvSpPr>
          <p:nvPr>
            <p:ph idx="1"/>
          </p:nvPr>
        </p:nvSpPr>
        <p:spPr>
          <a:xfrm>
            <a:off x="5019674" y="3257550"/>
            <a:ext cx="6496051" cy="2331487"/>
          </a:xfrm>
        </p:spPr>
        <p:txBody>
          <a:bodyPr>
            <a:normAutofit/>
          </a:bodyPr>
          <a:lstStyle/>
          <a:p>
            <a:pPr marL="0" indent="0" algn="just">
              <a:buNone/>
            </a:pPr>
            <a:r>
              <a:rPr lang="es-MX" sz="2400" b="1" dirty="0"/>
              <a:t>Se demostró, de manera científica, que es un mito que rociar agua sobre el fuego, desde el exterior, aumenta drásticamente el efecto de quemaduras por vapor en las personas atrapadas.</a:t>
            </a:r>
          </a:p>
        </p:txBody>
      </p:sp>
      <p:pic>
        <p:nvPicPr>
          <p:cNvPr id="7172" name="Picture 4" descr="Cuando la realidad alcanza al mito | WTC Monterrey">
            <a:extLst>
              <a:ext uri="{FF2B5EF4-FFF2-40B4-BE49-F238E27FC236}">
                <a16:creationId xmlns:a16="http://schemas.microsoft.com/office/drawing/2014/main" id="{59F79879-4DA5-4714-BDE1-7BEBFC4C3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2450194"/>
            <a:ext cx="3286125" cy="2738438"/>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28B170DC-B2E8-4EF3-9043-4B1377DE1E12}"/>
              </a:ext>
            </a:extLst>
          </p:cNvPr>
          <p:cNvSpPr>
            <a:spLocks noGrp="1"/>
          </p:cNvSpPr>
          <p:nvPr>
            <p:ph type="title"/>
          </p:nvPr>
        </p:nvSpPr>
        <p:spPr>
          <a:xfrm>
            <a:off x="1534160" y="553043"/>
            <a:ext cx="8779330"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ATAQUE TRANSICIONAL       </a:t>
            </a:r>
            <a:r>
              <a:rPr lang="es-CL" sz="3200" dirty="0">
                <a:solidFill>
                  <a:srgbClr val="C00000"/>
                </a:solidFill>
              </a:rPr>
              <a:t>….mitos</a:t>
            </a:r>
          </a:p>
        </p:txBody>
      </p:sp>
    </p:spTree>
    <p:extLst>
      <p:ext uri="{BB962C8B-B14F-4D97-AF65-F5344CB8AC3E}">
        <p14:creationId xmlns:p14="http://schemas.microsoft.com/office/powerpoint/2010/main" val="3834265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568F1D2-CFCA-478A-9196-CD4C38EB2099}"/>
              </a:ext>
            </a:extLst>
          </p:cNvPr>
          <p:cNvSpPr>
            <a:spLocks noGrp="1"/>
          </p:cNvSpPr>
          <p:nvPr>
            <p:ph idx="1"/>
          </p:nvPr>
        </p:nvSpPr>
        <p:spPr>
          <a:xfrm>
            <a:off x="840144" y="3003181"/>
            <a:ext cx="10511712" cy="2881131"/>
          </a:xfrm>
        </p:spPr>
        <p:txBody>
          <a:bodyPr>
            <a:normAutofit/>
          </a:bodyPr>
          <a:lstStyle/>
          <a:p>
            <a:pPr marL="0" indent="0" algn="ctr">
              <a:buNone/>
            </a:pPr>
            <a:r>
              <a:rPr lang="es-MX" sz="3200" b="1" dirty="0"/>
              <a:t>El método de transición evita que el aire alimente el fuego, pero hay que entender que </a:t>
            </a:r>
            <a:r>
              <a:rPr lang="es-MX" sz="3200" b="1" dirty="0">
                <a:solidFill>
                  <a:srgbClr val="FF0000"/>
                </a:solidFill>
              </a:rPr>
              <a:t>ES UNA TÉCNICA QUE NO ES APLICABLE EN TODO TIPO DE SITUACIÓN O ESTRUCTURA</a:t>
            </a:r>
            <a:r>
              <a:rPr lang="es-MX" sz="3200" b="1" dirty="0"/>
              <a:t>.  </a:t>
            </a:r>
          </a:p>
        </p:txBody>
      </p:sp>
      <p:sp>
        <p:nvSpPr>
          <p:cNvPr id="6" name="Título 1">
            <a:extLst>
              <a:ext uri="{FF2B5EF4-FFF2-40B4-BE49-F238E27FC236}">
                <a16:creationId xmlns:a16="http://schemas.microsoft.com/office/drawing/2014/main" id="{B93DDB1A-C513-4AC8-B400-65E540FA7339}"/>
              </a:ext>
            </a:extLst>
          </p:cNvPr>
          <p:cNvSpPr>
            <a:spLocks noGrp="1"/>
          </p:cNvSpPr>
          <p:nvPr>
            <p:ph type="title"/>
          </p:nvPr>
        </p:nvSpPr>
        <p:spPr>
          <a:xfrm>
            <a:off x="1534159" y="553043"/>
            <a:ext cx="9657715"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ATAQUE TRANSICIONAL          </a:t>
            </a:r>
            <a:r>
              <a:rPr lang="es-CL" sz="2800" dirty="0">
                <a:solidFill>
                  <a:srgbClr val="C00000"/>
                </a:solidFill>
              </a:rPr>
              <a:t>no se aplica a todo escenario</a:t>
            </a:r>
            <a:endParaRPr lang="es-CL" sz="3200" dirty="0">
              <a:solidFill>
                <a:srgbClr val="C00000"/>
              </a:solidFill>
            </a:endParaRPr>
          </a:p>
        </p:txBody>
      </p:sp>
    </p:spTree>
    <p:extLst>
      <p:ext uri="{BB962C8B-B14F-4D97-AF65-F5344CB8AC3E}">
        <p14:creationId xmlns:p14="http://schemas.microsoft.com/office/powerpoint/2010/main" val="3519365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nsitional Attack   London">
            <a:hlinkClick r:id="" action="ppaction://media"/>
            <a:extLst>
              <a:ext uri="{FF2B5EF4-FFF2-40B4-BE49-F238E27FC236}">
                <a16:creationId xmlns:a16="http://schemas.microsoft.com/office/drawing/2014/main" id="{730A8B64-AEA8-4F26-84CF-A38EDC2242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00501" y="593527"/>
            <a:ext cx="7561262" cy="5670946"/>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5" name="Título 1">
            <a:extLst>
              <a:ext uri="{FF2B5EF4-FFF2-40B4-BE49-F238E27FC236}">
                <a16:creationId xmlns:a16="http://schemas.microsoft.com/office/drawing/2014/main" id="{FE8F8C93-2A68-4A94-B07E-B37A8CFD961A}"/>
              </a:ext>
            </a:extLst>
          </p:cNvPr>
          <p:cNvSpPr>
            <a:spLocks noGrp="1"/>
          </p:cNvSpPr>
          <p:nvPr>
            <p:ph type="title"/>
          </p:nvPr>
        </p:nvSpPr>
        <p:spPr>
          <a:xfrm>
            <a:off x="497522" y="3188493"/>
            <a:ext cx="3064828"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ctr">
              <a:lnSpc>
                <a:spcPct val="107000"/>
              </a:lnSpc>
            </a:pPr>
            <a:r>
              <a:rPr lang="es-CL" sz="2400" b="1" dirty="0">
                <a:solidFill>
                  <a:srgbClr val="C00000"/>
                </a:solidFill>
                <a:effectLst>
                  <a:outerShdw blurRad="38100" dist="38100" dir="2700000" algn="tl">
                    <a:srgbClr val="000000">
                      <a:alpha val="43137"/>
                    </a:srgbClr>
                  </a:outerShdw>
                </a:effectLst>
              </a:rPr>
              <a:t>ATAQUE TRANSICIONAL </a:t>
            </a:r>
            <a:br>
              <a:rPr lang="es-CL" sz="2400" b="1" dirty="0">
                <a:solidFill>
                  <a:srgbClr val="C00000"/>
                </a:solidFill>
                <a:effectLst>
                  <a:outerShdw blurRad="38100" dist="38100" dir="2700000" algn="tl">
                    <a:srgbClr val="000000">
                      <a:alpha val="43137"/>
                    </a:srgbClr>
                  </a:outerShdw>
                </a:effectLst>
              </a:rPr>
            </a:br>
            <a:r>
              <a:rPr lang="es-CL" sz="2400" b="1" dirty="0">
                <a:solidFill>
                  <a:srgbClr val="C00000"/>
                </a:solidFill>
                <a:effectLst>
                  <a:outerShdw blurRad="38100" dist="38100" dir="2700000" algn="tl">
                    <a:srgbClr val="000000">
                      <a:alpha val="43137"/>
                    </a:srgbClr>
                  </a:outerShdw>
                </a:effectLst>
              </a:rPr>
              <a:t>Londres</a:t>
            </a:r>
            <a:endParaRPr lang="es-CL" sz="2400" dirty="0">
              <a:solidFill>
                <a:srgbClr val="C00000"/>
              </a:solidFill>
            </a:endParaRPr>
          </a:p>
        </p:txBody>
      </p:sp>
    </p:spTree>
    <p:extLst>
      <p:ext uri="{BB962C8B-B14F-4D97-AF65-F5344CB8AC3E}">
        <p14:creationId xmlns:p14="http://schemas.microsoft.com/office/powerpoint/2010/main" val="64821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6 Imagen" descr="emocion.gif"/>
          <p:cNvPicPr>
            <a:picLocks noChangeAspect="1"/>
          </p:cNvPicPr>
          <p:nvPr/>
        </p:nvPicPr>
        <p:blipFill rotWithShape="1">
          <a:blip r:embed="rId2" cstate="email">
            <a:extLst>
              <a:ext uri="{28A0092B-C50C-407E-A947-70E740481C1C}">
                <a14:useLocalDpi xmlns:a14="http://schemas.microsoft.com/office/drawing/2010/main" val="0"/>
              </a:ext>
            </a:extLst>
          </a:blip>
          <a:srcRect b="8629"/>
          <a:stretch/>
        </p:blipFill>
        <p:spPr bwMode="auto">
          <a:xfrm>
            <a:off x="1895475" y="37978"/>
            <a:ext cx="10296525" cy="6820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BF3C2E33-15C4-413C-808A-8A5EE388CEE6}"/>
              </a:ext>
            </a:extLst>
          </p:cNvPr>
          <p:cNvSpPr/>
          <p:nvPr/>
        </p:nvSpPr>
        <p:spPr>
          <a:xfrm>
            <a:off x="153489" y="474677"/>
            <a:ext cx="4926646" cy="584775"/>
          </a:xfrm>
          <a:prstGeom prst="rect">
            <a:avLst/>
          </a:prstGeom>
        </p:spPr>
        <p:txBody>
          <a:bodyPr wrap="square">
            <a:spAutoFit/>
          </a:bodyPr>
          <a:lstStyle/>
          <a:p>
            <a:pPr algn="r">
              <a:defRPr/>
            </a:pPr>
            <a:r>
              <a:rPr lang="es-EC" sz="3200" b="1" i="1" dirty="0">
                <a:solidFill>
                  <a:schemeClr val="bg1"/>
                </a:solidFill>
                <a:latin typeface="arial" panose="020B0604020202020204" pitchFamily="34" charset="0"/>
              </a:rPr>
              <a:t>Gracias por su atención.</a:t>
            </a:r>
            <a:endParaRPr lang="es-EC" sz="1600" i="1" dirty="0">
              <a:solidFill>
                <a:schemeClr val="bg1"/>
              </a:solidFill>
            </a:endParaRPr>
          </a:p>
        </p:txBody>
      </p:sp>
    </p:spTree>
    <p:extLst>
      <p:ext uri="{BB962C8B-B14F-4D97-AF65-F5344CB8AC3E}">
        <p14:creationId xmlns:p14="http://schemas.microsoft.com/office/powerpoint/2010/main" val="512617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F3A18BF-EB4B-4DDF-9E91-B51389EED0AB}"/>
              </a:ext>
            </a:extLst>
          </p:cNvPr>
          <p:cNvSpPr>
            <a:spLocks noGrp="1" noChangeArrowheads="1"/>
          </p:cNvSpPr>
          <p:nvPr>
            <p:ph type="title"/>
          </p:nvPr>
        </p:nvSpPr>
        <p:spPr>
          <a:xfrm>
            <a:off x="8931291" y="1483559"/>
            <a:ext cx="2580014" cy="682367"/>
          </a:xfrm>
        </p:spPr>
        <p:txBody>
          <a:bodyPr>
            <a:noAutofit/>
          </a:bodyPr>
          <a:lstStyle/>
          <a:p>
            <a:pPr algn="ctr">
              <a:defRPr/>
            </a:pPr>
            <a:r>
              <a:rPr lang="es-EC" sz="3200" i="1" dirty="0">
                <a:solidFill>
                  <a:srgbClr val="C00000"/>
                </a:solidFill>
                <a:effectLst>
                  <a:outerShdw blurRad="38100" dist="38100" dir="2700000" algn="tl">
                    <a:srgbClr val="000000">
                      <a:alpha val="43137"/>
                    </a:srgbClr>
                  </a:outerShdw>
                </a:effectLst>
              </a:rPr>
              <a:t>Síguenos…!!!</a:t>
            </a:r>
          </a:p>
        </p:txBody>
      </p:sp>
      <p:pic>
        <p:nvPicPr>
          <p:cNvPr id="64514" name="Picture 2">
            <a:extLst>
              <a:ext uri="{FF2B5EF4-FFF2-40B4-BE49-F238E27FC236}">
                <a16:creationId xmlns:a16="http://schemas.microsoft.com/office/drawing/2014/main" id="{07B5F7A5-EAC8-4B4B-B13D-8427D470FB85}"/>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535160" y="935082"/>
            <a:ext cx="6943413" cy="471796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25F710CE-58C0-464B-8349-F75F0F5AD61C}"/>
              </a:ext>
            </a:extLst>
          </p:cNvPr>
          <p:cNvSpPr txBox="1">
            <a:spLocks/>
          </p:cNvSpPr>
          <p:nvPr/>
        </p:nvSpPr>
        <p:spPr>
          <a:xfrm>
            <a:off x="6459969" y="499180"/>
            <a:ext cx="53998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800" b="1" dirty="0">
                <a:solidFill>
                  <a:srgbClr val="C00000"/>
                </a:solidFill>
                <a:effectLst>
                  <a:outerShdw blurRad="38100" dist="38100" dir="2700000" algn="tl">
                    <a:srgbClr val="000000">
                      <a:alpha val="43137"/>
                    </a:srgbClr>
                  </a:outerShdw>
                </a:effectLst>
              </a:rPr>
              <a:t>www.detlautaro.com</a:t>
            </a:r>
          </a:p>
        </p:txBody>
      </p:sp>
    </p:spTree>
    <p:extLst>
      <p:ext uri="{BB962C8B-B14F-4D97-AF65-F5344CB8AC3E}">
        <p14:creationId xmlns:p14="http://schemas.microsoft.com/office/powerpoint/2010/main" val="1062063557"/>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4A62D06-A9AC-4AF8-8171-2CEB9FF4A6CB}"/>
              </a:ext>
            </a:extLst>
          </p:cNvPr>
          <p:cNvPicPr/>
          <p:nvPr/>
        </p:nvPicPr>
        <p:blipFill>
          <a:blip r:embed="rId2">
            <a:alphaModFix amt="5000"/>
            <a:extLst>
              <a:ext uri="{28A0092B-C50C-407E-A947-70E740481C1C}">
                <a14:useLocalDpi xmlns:a14="http://schemas.microsoft.com/office/drawing/2010/main" val="0"/>
              </a:ext>
            </a:extLst>
          </a:blip>
          <a:srcRect/>
          <a:stretch/>
        </p:blipFill>
        <p:spPr bwMode="auto">
          <a:xfrm>
            <a:off x="2250013" y="1026394"/>
            <a:ext cx="7903638" cy="522713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2" name="Rectángulo 11">
            <a:extLst>
              <a:ext uri="{FF2B5EF4-FFF2-40B4-BE49-F238E27FC236}">
                <a16:creationId xmlns:a16="http://schemas.microsoft.com/office/drawing/2014/main" id="{6791050C-2837-4F22-864A-5FD3EFDDF9AE}"/>
              </a:ext>
            </a:extLst>
          </p:cNvPr>
          <p:cNvSpPr/>
          <p:nvPr/>
        </p:nvSpPr>
        <p:spPr>
          <a:xfrm>
            <a:off x="1" y="1"/>
            <a:ext cx="12191999" cy="885824"/>
          </a:xfrm>
          <a:prstGeom prst="rect">
            <a:avLst/>
          </a:prstGeom>
          <a:solidFill>
            <a:srgbClr val="002060"/>
          </a:solidFill>
          <a:ln>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cxnSp>
        <p:nvCxnSpPr>
          <p:cNvPr id="13" name="Conector recto 12">
            <a:extLst>
              <a:ext uri="{FF2B5EF4-FFF2-40B4-BE49-F238E27FC236}">
                <a16:creationId xmlns:a16="http://schemas.microsoft.com/office/drawing/2014/main" id="{8BCE562E-1727-4E3C-BBCA-80F156D7C7C5}"/>
              </a:ext>
            </a:extLst>
          </p:cNvPr>
          <p:cNvCxnSpPr>
            <a:cxnSpLocks/>
          </p:cNvCxnSpPr>
          <p:nvPr/>
        </p:nvCxnSpPr>
        <p:spPr>
          <a:xfrm>
            <a:off x="0" y="745148"/>
            <a:ext cx="12192000"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4" name="Título 1">
            <a:extLst>
              <a:ext uri="{FF2B5EF4-FFF2-40B4-BE49-F238E27FC236}">
                <a16:creationId xmlns:a16="http://schemas.microsoft.com/office/drawing/2014/main" id="{9B6929FD-3A47-470D-A8FD-30ED126D5884}"/>
              </a:ext>
            </a:extLst>
          </p:cNvPr>
          <p:cNvSpPr txBox="1">
            <a:spLocks/>
          </p:cNvSpPr>
          <p:nvPr/>
        </p:nvSpPr>
        <p:spPr>
          <a:xfrm>
            <a:off x="133350" y="149657"/>
            <a:ext cx="11925299" cy="4549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C" sz="2800" b="1" dirty="0">
                <a:ln w="12700">
                  <a:noFill/>
                  <a:prstDash val="solid"/>
                </a:ln>
                <a:solidFill>
                  <a:schemeClr val="bg1"/>
                </a:solidFill>
                <a:effectLst>
                  <a:outerShdw blurRad="38100" dist="38100" dir="2700000" algn="tl">
                    <a:srgbClr val="000000">
                      <a:alpha val="43137"/>
                    </a:srgbClr>
                  </a:outerShdw>
                </a:effectLst>
                <a:latin typeface="Kannada MN"/>
                <a:cs typeface="Kannada MN"/>
              </a:rPr>
              <a:t>DET Lautaro Internacional                                                                </a:t>
            </a:r>
            <a:r>
              <a:rPr lang="es-MX" sz="2400" dirty="0">
                <a:ln w="12700">
                  <a:noFill/>
                  <a:prstDash val="solid"/>
                </a:ln>
                <a:solidFill>
                  <a:schemeClr val="bg1"/>
                </a:solidFill>
                <a:effectLst>
                  <a:outerShdw blurRad="38100" dist="38100" dir="2700000" algn="tl">
                    <a:srgbClr val="000000">
                      <a:alpha val="43137"/>
                    </a:srgbClr>
                  </a:outerShdw>
                </a:effectLst>
                <a:latin typeface="Kannada MN"/>
                <a:cs typeface="Kannada MN"/>
              </a:rPr>
              <a:t>www.detlautaro.com</a:t>
            </a:r>
          </a:p>
        </p:txBody>
      </p:sp>
      <p:sp>
        <p:nvSpPr>
          <p:cNvPr id="8" name="Título 1">
            <a:extLst>
              <a:ext uri="{FF2B5EF4-FFF2-40B4-BE49-F238E27FC236}">
                <a16:creationId xmlns:a16="http://schemas.microsoft.com/office/drawing/2014/main" id="{804A918A-CA07-48D4-86DA-B368F5C42512}"/>
              </a:ext>
            </a:extLst>
          </p:cNvPr>
          <p:cNvSpPr txBox="1">
            <a:spLocks/>
          </p:cNvSpPr>
          <p:nvPr/>
        </p:nvSpPr>
        <p:spPr>
          <a:xfrm>
            <a:off x="2305045" y="2282702"/>
            <a:ext cx="7581909" cy="12270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6000" b="1" dirty="0">
                <a:solidFill>
                  <a:srgbClr val="FFC9C9"/>
                </a:solidFill>
                <a:effectLst>
                  <a:outerShdw blurRad="38100" dist="38100" dir="2700000" algn="tl">
                    <a:srgbClr val="000000">
                      <a:alpha val="43137"/>
                    </a:srgbClr>
                  </a:outerShdw>
                </a:effectLst>
              </a:rPr>
              <a:t>TRANSITIONAL  ATTACK</a:t>
            </a:r>
            <a:endParaRPr lang="es-MX" sz="6000" b="1" dirty="0">
              <a:solidFill>
                <a:srgbClr val="FFC9C9"/>
              </a:solidFill>
              <a:effectLst>
                <a:outerShdw blurRad="38100" dist="38100" dir="2700000" algn="tl">
                  <a:srgbClr val="000000">
                    <a:alpha val="43137"/>
                  </a:srgbClr>
                </a:outerShdw>
              </a:effectLst>
            </a:endParaRPr>
          </a:p>
        </p:txBody>
      </p:sp>
      <p:sp>
        <p:nvSpPr>
          <p:cNvPr id="9" name="Título 1">
            <a:extLst>
              <a:ext uri="{FF2B5EF4-FFF2-40B4-BE49-F238E27FC236}">
                <a16:creationId xmlns:a16="http://schemas.microsoft.com/office/drawing/2014/main" id="{A5CDCD76-274A-407F-9ABB-3D6E03DCC948}"/>
              </a:ext>
            </a:extLst>
          </p:cNvPr>
          <p:cNvSpPr txBox="1">
            <a:spLocks/>
          </p:cNvSpPr>
          <p:nvPr/>
        </p:nvSpPr>
        <p:spPr>
          <a:xfrm>
            <a:off x="2305045" y="3170698"/>
            <a:ext cx="7712720" cy="12270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6000" b="1" dirty="0">
                <a:solidFill>
                  <a:srgbClr val="C00000"/>
                </a:solidFill>
                <a:effectLst>
                  <a:outerShdw blurRad="38100" dist="38100" dir="2700000" algn="tl">
                    <a:srgbClr val="000000">
                      <a:alpha val="43137"/>
                    </a:srgbClr>
                  </a:outerShdw>
                </a:effectLst>
              </a:rPr>
              <a:t>ATAQUE  TRANSICIONAL</a:t>
            </a:r>
            <a:endParaRPr lang="es-MX"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8372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8">
            <a:extLst>
              <a:ext uri="{FF2B5EF4-FFF2-40B4-BE49-F238E27FC236}">
                <a16:creationId xmlns:a16="http://schemas.microsoft.com/office/drawing/2014/main" id="{AC4535EE-584B-46AA-895E-3BED94A0484F}"/>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3169070" y="929244"/>
            <a:ext cx="5853859" cy="499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506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 Título">
            <a:extLst>
              <a:ext uri="{FF2B5EF4-FFF2-40B4-BE49-F238E27FC236}">
                <a16:creationId xmlns:a16="http://schemas.microsoft.com/office/drawing/2014/main" id="{8EADA91A-0B0F-4FE5-9F01-D64C5D1F1B3B}"/>
              </a:ext>
            </a:extLst>
          </p:cNvPr>
          <p:cNvSpPr txBox="1">
            <a:spLocks/>
          </p:cNvSpPr>
          <p:nvPr/>
        </p:nvSpPr>
        <p:spPr bwMode="auto">
          <a:xfrm>
            <a:off x="6096000" y="5830554"/>
            <a:ext cx="4323426" cy="4001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defRPr sz="2400" b="1">
                <a:solidFill>
                  <a:srgbClr val="C00000"/>
                </a:solidFill>
                <a:effectLst/>
                <a:latin typeface="arial" panose="020B0604020202020204" pitchFamily="34" charset="0"/>
              </a:defRPr>
            </a:lvl1pPr>
          </a:lstStyle>
          <a:p>
            <a:r>
              <a:rPr lang="es-EC" sz="2000" i="1" spc="200" dirty="0">
                <a:solidFill>
                  <a:schemeClr val="bg1">
                    <a:lumMod val="95000"/>
                  </a:schemeClr>
                </a:solidFill>
                <a:effectLst>
                  <a:outerShdw blurRad="38100" dist="38100" dir="2700000" algn="tl">
                    <a:srgbClr val="000000">
                      <a:alpha val="43137"/>
                    </a:srgbClr>
                  </a:outerShdw>
                </a:effectLst>
              </a:rPr>
              <a:t>Un permanente  ignorante:.</a:t>
            </a:r>
          </a:p>
        </p:txBody>
      </p:sp>
      <p:sp>
        <p:nvSpPr>
          <p:cNvPr id="4" name="Rectángulo 3">
            <a:extLst>
              <a:ext uri="{FF2B5EF4-FFF2-40B4-BE49-F238E27FC236}">
                <a16:creationId xmlns:a16="http://schemas.microsoft.com/office/drawing/2014/main" id="{16517AC9-EEF2-482F-BA0D-6FEA9BB502C4}"/>
              </a:ext>
            </a:extLst>
          </p:cNvPr>
          <p:cNvSpPr/>
          <p:nvPr/>
        </p:nvSpPr>
        <p:spPr>
          <a:xfrm>
            <a:off x="1772863" y="3716672"/>
            <a:ext cx="4581043" cy="584775"/>
          </a:xfrm>
          <a:prstGeom prst="rect">
            <a:avLst/>
          </a:prstGeom>
        </p:spPr>
        <p:txBody>
          <a:bodyPr wrap="square">
            <a:spAutoFit/>
          </a:bodyPr>
          <a:lstStyle/>
          <a:p>
            <a:pPr algn="r"/>
            <a:r>
              <a:rPr lang="es-EC" sz="3200" b="1" dirty="0">
                <a:solidFill>
                  <a:schemeClr val="bg1">
                    <a:lumMod val="85000"/>
                  </a:schemeClr>
                </a:solidFill>
                <a:latin typeface="Arial Black" panose="020B0A04020102020204" pitchFamily="34" charset="0"/>
              </a:rPr>
              <a:t>www.pirolisis.com</a:t>
            </a:r>
            <a:endParaRPr lang="es-CL" sz="3200" b="1" dirty="0">
              <a:solidFill>
                <a:schemeClr val="bg1">
                  <a:lumMod val="85000"/>
                </a:schemeClr>
              </a:solidFill>
              <a:latin typeface="Arial Black" panose="020B0A04020102020204" pitchFamily="34" charset="0"/>
            </a:endParaRPr>
          </a:p>
        </p:txBody>
      </p:sp>
      <p:sp>
        <p:nvSpPr>
          <p:cNvPr id="9" name="Rectángulo 8">
            <a:extLst>
              <a:ext uri="{FF2B5EF4-FFF2-40B4-BE49-F238E27FC236}">
                <a16:creationId xmlns:a16="http://schemas.microsoft.com/office/drawing/2014/main" id="{19792044-32BE-4DF4-943A-167CE29E8A3E}"/>
              </a:ext>
            </a:extLst>
          </p:cNvPr>
          <p:cNvSpPr/>
          <p:nvPr/>
        </p:nvSpPr>
        <p:spPr>
          <a:xfrm>
            <a:off x="808612" y="3034475"/>
            <a:ext cx="7059962" cy="646331"/>
          </a:xfrm>
          <a:prstGeom prst="rect">
            <a:avLst/>
          </a:prstGeom>
        </p:spPr>
        <p:txBody>
          <a:bodyPr wrap="square">
            <a:spAutoFit/>
          </a:bodyPr>
          <a:lstStyle/>
          <a:p>
            <a:r>
              <a:rPr lang="es-EC" sz="3600" b="1" i="1" dirty="0">
                <a:effectLst>
                  <a:outerShdw blurRad="38100" dist="38100" dir="2700000" algn="tl">
                    <a:srgbClr val="000000">
                      <a:alpha val="43137"/>
                    </a:srgbClr>
                  </a:outerShdw>
                </a:effectLst>
                <a:latin typeface="+mj-lt"/>
              </a:rPr>
              <a:t>Mgs. Heriberto Luis Moreira Cornejo</a:t>
            </a:r>
          </a:p>
        </p:txBody>
      </p:sp>
      <p:pic>
        <p:nvPicPr>
          <p:cNvPr id="14" name="Imagen 13">
            <a:extLst>
              <a:ext uri="{FF2B5EF4-FFF2-40B4-BE49-F238E27FC236}">
                <a16:creationId xmlns:a16="http://schemas.microsoft.com/office/drawing/2014/main" id="{D78D5EC1-9F53-4F90-BB1D-86AB98D9B8D1}"/>
              </a:ext>
            </a:extLst>
          </p:cNvPr>
          <p:cNvPicPr/>
          <p:nvPr/>
        </p:nvPicPr>
        <p:blipFill>
          <a:blip r:embed="rId3">
            <a:extLst>
              <a:ext uri="{28A0092B-C50C-407E-A947-70E740481C1C}">
                <a14:useLocalDpi xmlns:a14="http://schemas.microsoft.com/office/drawing/2010/main" val="0"/>
              </a:ext>
            </a:extLst>
          </a:blip>
          <a:srcRect/>
          <a:stretch/>
        </p:blipFill>
        <p:spPr bwMode="auto">
          <a:xfrm>
            <a:off x="2073232" y="1472524"/>
            <a:ext cx="1792305" cy="117099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F016E8F1-67DE-41FF-810B-07BA4995C75B}"/>
              </a:ext>
            </a:extLst>
          </p:cNvPr>
          <p:cNvPicPr/>
          <p:nvPr/>
        </p:nvPicPr>
        <p:blipFill>
          <a:blip r:embed="rId4">
            <a:extLst>
              <a:ext uri="{28A0092B-C50C-407E-A947-70E740481C1C}">
                <a14:useLocalDpi xmlns:a14="http://schemas.microsoft.com/office/drawing/2010/main" val="0"/>
              </a:ext>
            </a:extLst>
          </a:blip>
          <a:srcRect/>
          <a:stretch/>
        </p:blipFill>
        <p:spPr bwMode="auto">
          <a:xfrm>
            <a:off x="4668486" y="1409818"/>
            <a:ext cx="1436572" cy="129640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 name="Imagen 2" descr="Una persona sentado en una banca de madera&#10;&#10;Descripción generada automáticamente con confianza baja">
            <a:extLst>
              <a:ext uri="{FF2B5EF4-FFF2-40B4-BE49-F238E27FC236}">
                <a16:creationId xmlns:a16="http://schemas.microsoft.com/office/drawing/2014/main" id="{FBBE9970-D443-47A6-A0FB-0D45FA6B452C}"/>
              </a:ext>
            </a:extLst>
          </p:cNvPr>
          <p:cNvPicPr>
            <a:picLocks noChangeAspect="1"/>
          </p:cNvPicPr>
          <p:nvPr/>
        </p:nvPicPr>
        <p:blipFill rotWithShape="1">
          <a:blip r:embed="rId5">
            <a:alphaModFix amt="35000"/>
            <a:extLst>
              <a:ext uri="{BEBA8EAE-BF5A-486C-A8C5-ECC9F3942E4B}">
                <a14:imgProps xmlns:a14="http://schemas.microsoft.com/office/drawing/2010/main">
                  <a14:imgLayer r:embed="rId6">
                    <a14:imgEffect>
                      <a14:backgroundRemoval t="2038" b="97649" l="0" r="95276">
                        <a14:foregroundMark x1="53018" y1="7837" x2="77953" y2="34169"/>
                        <a14:foregroundMark x1="85302" y1="44984" x2="84777" y2="63323"/>
                        <a14:foregroundMark x1="84777" y1="63323" x2="31234" y2="69436"/>
                        <a14:foregroundMark x1="31234" y1="69436" x2="29396" y2="50784"/>
                        <a14:foregroundMark x1="10761" y1="56426" x2="20210" y2="57680"/>
                        <a14:foregroundMark x1="10761" y1="59091" x2="12598" y2="59718"/>
                        <a14:foregroundMark x1="6037" y1="57524" x2="9974" y2="58777"/>
                        <a14:foregroundMark x1="5774" y1="54702" x2="5774" y2="54702"/>
                        <a14:foregroundMark x1="4462" y1="56270" x2="4462" y2="56270"/>
                        <a14:foregroundMark x1="66404" y1="9875" x2="67192" y2="7524"/>
                        <a14:foregroundMark x1="65354" y1="5486" x2="67454" y2="2038"/>
                        <a14:foregroundMark x1="49081" y1="64734" x2="43307" y2="63480"/>
                        <a14:foregroundMark x1="73753" y1="36834" x2="82415" y2="41066"/>
                        <a14:foregroundMark x1="85039" y1="32915" x2="85039" y2="41693"/>
                        <a14:foregroundMark x1="87664" y1="35580" x2="91601" y2="63950"/>
                        <a14:foregroundMark x1="86614" y1="69122" x2="86352" y2="78840"/>
                        <a14:foregroundMark x1="87927" y1="93730" x2="93176" y2="70219"/>
                        <a14:foregroundMark x1="59318" y1="86050" x2="50131" y2="74295"/>
                        <a14:foregroundMark x1="50131" y1="74295" x2="21260" y2="69436"/>
                        <a14:foregroundMark x1="54068" y1="85266" x2="52756" y2="87147"/>
                        <a14:foregroundMark x1="49344" y1="89342" x2="46982" y2="90596"/>
                        <a14:foregroundMark x1="55381" y1="89498" x2="50656" y2="90752"/>
                        <a14:foregroundMark x1="82152" y1="93260" x2="91339" y2="88715"/>
                        <a14:foregroundMark x1="94751" y1="92476" x2="87664" y2="95455"/>
                        <a14:foregroundMark x1="40945" y1="36207" x2="61680" y2="40125"/>
                        <a14:foregroundMark x1="61680" y1="40125" x2="70079" y2="36050"/>
                        <a14:foregroundMark x1="42257" y1="28056" x2="41995" y2="27743"/>
                        <a14:foregroundMark x1="40945" y1="27743" x2="40945" y2="27743"/>
                        <a14:foregroundMark x1="41732" y1="26646" x2="41732" y2="26646"/>
                        <a14:foregroundMark x1="37795" y1="25549" x2="37795" y2="25549"/>
                        <a14:foregroundMark x1="46982" y1="23511" x2="46982" y2="23511"/>
                        <a14:foregroundMark x1="41470" y1="74765" x2="46982" y2="75549"/>
                        <a14:foregroundMark x1="35433" y1="74922" x2="39370" y2="76332"/>
                        <a14:foregroundMark x1="33858" y1="75705" x2="33596" y2="76489"/>
                        <a14:foregroundMark x1="33596" y1="75705" x2="30184" y2="76332"/>
                        <a14:foregroundMark x1="23622" y1="75078" x2="29921" y2="76332"/>
                        <a14:foregroundMark x1="76903" y1="73824" x2="76903" y2="74608"/>
                        <a14:foregroundMark x1="81627" y1="88401" x2="82940" y2="94671"/>
                        <a14:foregroundMark x1="82940" y1="94671" x2="83202" y2="94828"/>
                        <a14:foregroundMark x1="84252" y1="96708" x2="93963" y2="97649"/>
                        <a14:foregroundMark x1="14436" y1="50627" x2="14961" y2="54545"/>
                        <a14:foregroundMark x1="74016" y1="12853" x2="74016" y2="12853"/>
                        <a14:backgroundMark x1="32546" y1="940" x2="0" y2="37304"/>
                        <a14:backgroundMark x1="96325" y1="35266" x2="99475" y2="48276"/>
                        <a14:backgroundMark x1="41995" y1="50627" x2="41995" y2="50627"/>
                        <a14:backgroundMark x1="31496" y1="81505" x2="38583" y2="90282"/>
                        <a14:backgroundMark x1="43307" y1="21944" x2="43307" y2="21944"/>
                        <a14:backgroundMark x1="34646" y1="82602" x2="41732" y2="88715"/>
                        <a14:backgroundMark x1="72703" y1="91066" x2="76640" y2="86364"/>
                        <a14:backgroundMark x1="75328" y1="83542" x2="69291" y2="89812"/>
                        <a14:backgroundMark x1="98425" y1="84953" x2="99475" y2="87461"/>
                        <a14:backgroundMark x1="99475" y1="82445" x2="99475" y2="82445"/>
                        <a14:backgroundMark x1="98950" y1="85110" x2="99475" y2="97022"/>
                        <a14:backgroundMark x1="99475" y1="97022" x2="99213" y2="97179"/>
                        <a14:backgroundMark x1="34646" y1="77900" x2="43045" y2="81661"/>
                        <a14:backgroundMark x1="43045" y1="81661" x2="40682" y2="86364"/>
                        <a14:backgroundMark x1="46719" y1="82288" x2="36483" y2="83072"/>
                        <a14:backgroundMark x1="12073" y1="61285" x2="5774" y2="60031"/>
                        <a14:backgroundMark x1="12073" y1="59875" x2="13648" y2="62069"/>
                        <a14:backgroundMark x1="13648" y1="61285" x2="14698" y2="61285"/>
                        <a14:backgroundMark x1="40420" y1="88088" x2="43307" y2="90282"/>
                        <a14:backgroundMark x1="72703" y1="84013" x2="70866" y2="86991"/>
                        <a14:backgroundMark x1="70604" y1="84013" x2="66929" y2="89342"/>
                        <a14:backgroundMark x1="66929" y1="89342" x2="66667" y2="89498"/>
                        <a14:backgroundMark x1="64304" y1="89185" x2="64304" y2="89185"/>
                      </a14:backgroundRemoval>
                    </a14:imgEffect>
                  </a14:imgLayer>
                </a14:imgProps>
              </a:ext>
              <a:ext uri="{28A0092B-C50C-407E-A947-70E740481C1C}">
                <a14:useLocalDpi xmlns:a14="http://schemas.microsoft.com/office/drawing/2010/main" val="0"/>
              </a:ext>
            </a:extLst>
          </a:blip>
          <a:srcRect/>
          <a:stretch/>
        </p:blipFill>
        <p:spPr>
          <a:xfrm>
            <a:off x="7868574" y="-11481"/>
            <a:ext cx="4323426" cy="7246007"/>
          </a:xfrm>
          <a:prstGeom prst="rect">
            <a:avLst/>
          </a:prstGeom>
        </p:spPr>
      </p:pic>
    </p:spTree>
    <p:extLst>
      <p:ext uri="{BB962C8B-B14F-4D97-AF65-F5344CB8AC3E}">
        <p14:creationId xmlns:p14="http://schemas.microsoft.com/office/powerpoint/2010/main" val="155908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ángulo 6">
            <a:extLst>
              <a:ext uri="{FF2B5EF4-FFF2-40B4-BE49-F238E27FC236}">
                <a16:creationId xmlns:a16="http://schemas.microsoft.com/office/drawing/2014/main" id="{6CF8B048-728E-4D50-95F9-06EF045E2163}"/>
              </a:ext>
            </a:extLst>
          </p:cNvPr>
          <p:cNvSpPr>
            <a:spLocks noChangeArrowheads="1"/>
          </p:cNvSpPr>
          <p:nvPr/>
        </p:nvSpPr>
        <p:spPr bwMode="auto">
          <a:xfrm>
            <a:off x="2064123" y="1843355"/>
            <a:ext cx="6947646" cy="13234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lvl="1"/>
            <a:endParaRPr lang="es-EC" altLang="es-EC" dirty="0"/>
          </a:p>
        </p:txBody>
      </p:sp>
      <p:sp>
        <p:nvSpPr>
          <p:cNvPr id="7" name="1 Rectángulo redondeado">
            <a:extLst>
              <a:ext uri="{FF2B5EF4-FFF2-40B4-BE49-F238E27FC236}">
                <a16:creationId xmlns:a16="http://schemas.microsoft.com/office/drawing/2014/main" id="{EA887E2F-D68D-44AD-953E-7228582BE5D8}"/>
              </a:ext>
            </a:extLst>
          </p:cNvPr>
          <p:cNvSpPr/>
          <p:nvPr/>
        </p:nvSpPr>
        <p:spPr>
          <a:xfrm>
            <a:off x="3095625" y="925028"/>
            <a:ext cx="8496333" cy="2950542"/>
          </a:xfrm>
          <a:prstGeom prst="roundRect">
            <a:avLst>
              <a:gd name="adj" fmla="val 50000"/>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lvl="1">
              <a:lnSpc>
                <a:spcPct val="107000"/>
              </a:lnSpc>
              <a:spcBef>
                <a:spcPct val="0"/>
              </a:spcBef>
            </a:pPr>
            <a:r>
              <a:rPr lang="es-MX" sz="3600" b="1" dirty="0">
                <a:solidFill>
                  <a:srgbClr val="C00000"/>
                </a:solidFill>
                <a:effectLst>
                  <a:outerShdw blurRad="38100" dist="38100" dir="2700000" algn="tl">
                    <a:srgbClr val="000000">
                      <a:alpha val="43137"/>
                    </a:srgbClr>
                  </a:outerShdw>
                </a:effectLst>
                <a:latin typeface="+mj-lt"/>
                <a:ea typeface="+mj-ea"/>
                <a:cs typeface="+mj-cs"/>
              </a:rPr>
              <a:t>Técnica de extinción de incendios</a:t>
            </a:r>
          </a:p>
          <a:p>
            <a:pPr lvl="1">
              <a:lnSpc>
                <a:spcPct val="107000"/>
              </a:lnSpc>
              <a:spcBef>
                <a:spcPct val="0"/>
              </a:spcBef>
            </a:pPr>
            <a:r>
              <a:rPr lang="es-MX" sz="3600" b="1" dirty="0">
                <a:solidFill>
                  <a:srgbClr val="C00000"/>
                </a:solidFill>
                <a:effectLst>
                  <a:outerShdw blurRad="38100" dist="38100" dir="2700000" algn="tl">
                    <a:srgbClr val="000000">
                      <a:alpha val="43137"/>
                    </a:srgbClr>
                  </a:outerShdw>
                </a:effectLst>
                <a:latin typeface="+mj-lt"/>
                <a:ea typeface="+mj-ea"/>
                <a:cs typeface="+mj-cs"/>
              </a:rPr>
              <a:t>“Ataque Transicional”, probada en UNDERWRITERS LABORATORIES</a:t>
            </a:r>
          </a:p>
          <a:p>
            <a:pPr lvl="1">
              <a:lnSpc>
                <a:spcPct val="107000"/>
              </a:lnSpc>
              <a:spcBef>
                <a:spcPct val="0"/>
              </a:spcBef>
            </a:pPr>
            <a:r>
              <a:rPr lang="es-MX" sz="3600" b="1" dirty="0">
                <a:solidFill>
                  <a:srgbClr val="C00000"/>
                </a:solidFill>
                <a:effectLst>
                  <a:outerShdw blurRad="38100" dist="38100" dir="2700000" algn="tl">
                    <a:srgbClr val="000000">
                      <a:alpha val="43137"/>
                    </a:srgbClr>
                  </a:outerShdw>
                </a:effectLst>
                <a:latin typeface="+mj-lt"/>
                <a:ea typeface="+mj-ea"/>
                <a:cs typeface="+mj-cs"/>
              </a:rPr>
              <a:t>de </a:t>
            </a:r>
            <a:r>
              <a:rPr lang="es-MX" sz="3600" b="1" dirty="0" err="1">
                <a:solidFill>
                  <a:srgbClr val="C00000"/>
                </a:solidFill>
                <a:effectLst>
                  <a:outerShdw blurRad="38100" dist="38100" dir="2700000" algn="tl">
                    <a:srgbClr val="000000">
                      <a:alpha val="43137"/>
                    </a:srgbClr>
                  </a:outerShdw>
                </a:effectLst>
                <a:latin typeface="+mj-lt"/>
                <a:ea typeface="+mj-ea"/>
                <a:cs typeface="+mj-cs"/>
              </a:rPr>
              <a:t>Northbrook</a:t>
            </a:r>
            <a:endParaRPr lang="es-MX" sz="3600" b="1" dirty="0">
              <a:solidFill>
                <a:srgbClr val="C00000"/>
              </a:solidFill>
              <a:effectLst>
                <a:outerShdw blurRad="38100" dist="38100" dir="2700000" algn="tl">
                  <a:srgbClr val="000000">
                    <a:alpha val="43137"/>
                  </a:srgbClr>
                </a:outerShdw>
              </a:effectLst>
              <a:latin typeface="+mj-lt"/>
              <a:ea typeface="+mj-ea"/>
              <a:cs typeface="+mj-cs"/>
            </a:endParaRPr>
          </a:p>
        </p:txBody>
      </p:sp>
      <p:pic>
        <p:nvPicPr>
          <p:cNvPr id="5" name="Imagen 4">
            <a:extLst>
              <a:ext uri="{FF2B5EF4-FFF2-40B4-BE49-F238E27FC236}">
                <a16:creationId xmlns:a16="http://schemas.microsoft.com/office/drawing/2014/main" id="{EDA5AC33-AC20-41DD-9519-08785F2FACD8}"/>
              </a:ext>
            </a:extLst>
          </p:cNvPr>
          <p:cNvPicPr>
            <a:picLocks noChangeAspect="1"/>
          </p:cNvPicPr>
          <p:nvPr/>
        </p:nvPicPr>
        <p:blipFill rotWithShape="1">
          <a:blip r:embed="rId2">
            <a:extLst>
              <a:ext uri="{28A0092B-C50C-407E-A947-70E740481C1C}">
                <a14:useLocalDpi xmlns:a14="http://schemas.microsoft.com/office/drawing/2010/main" val="0"/>
              </a:ext>
            </a:extLst>
          </a:blip>
          <a:srcRect b="-2735"/>
          <a:stretch/>
        </p:blipFill>
        <p:spPr>
          <a:xfrm>
            <a:off x="1000095" y="1176337"/>
            <a:ext cx="2447924" cy="2514870"/>
          </a:xfrm>
          <a:prstGeom prst="rect">
            <a:avLst/>
          </a:prstGeom>
        </p:spPr>
      </p:pic>
      <p:sp>
        <p:nvSpPr>
          <p:cNvPr id="6" name="Título 1">
            <a:extLst>
              <a:ext uri="{FF2B5EF4-FFF2-40B4-BE49-F238E27FC236}">
                <a16:creationId xmlns:a16="http://schemas.microsoft.com/office/drawing/2014/main" id="{ECB1D870-741F-4AC5-A665-8A0F65E6F5B8}"/>
              </a:ext>
            </a:extLst>
          </p:cNvPr>
          <p:cNvSpPr txBox="1">
            <a:spLocks/>
          </p:cNvSpPr>
          <p:nvPr/>
        </p:nvSpPr>
        <p:spPr>
          <a:xfrm>
            <a:off x="1402080" y="4704024"/>
            <a:ext cx="9121140" cy="8574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pPr>
            <a:r>
              <a:rPr lang="es-CL" sz="4000" b="1" dirty="0">
                <a:solidFill>
                  <a:schemeClr val="accent1">
                    <a:lumMod val="75000"/>
                  </a:schemeClr>
                </a:solidFill>
              </a:rPr>
              <a:t>ulfirefightersafety.org/</a:t>
            </a:r>
            <a:endParaRPr lang="es-CL" sz="4000" dirty="0">
              <a:solidFill>
                <a:schemeClr val="accent1">
                  <a:lumMod val="75000"/>
                </a:schemeClr>
              </a:solidFill>
            </a:endParaRPr>
          </a:p>
        </p:txBody>
      </p:sp>
    </p:spTree>
    <p:extLst>
      <p:ext uri="{BB962C8B-B14F-4D97-AF65-F5344CB8AC3E}">
        <p14:creationId xmlns:p14="http://schemas.microsoft.com/office/powerpoint/2010/main" val="2129688165"/>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008C0B-9735-4AE7-BA8D-9BF799486084}"/>
              </a:ext>
            </a:extLst>
          </p:cNvPr>
          <p:cNvSpPr>
            <a:spLocks noGrp="1"/>
          </p:cNvSpPr>
          <p:nvPr>
            <p:ph type="title"/>
          </p:nvPr>
        </p:nvSpPr>
        <p:spPr>
          <a:xfrm>
            <a:off x="1534160" y="553043"/>
            <a:ext cx="9121140"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ATAQUE TRANSICIONAL </a:t>
            </a:r>
            <a:r>
              <a:rPr lang="es-CL" sz="3200" dirty="0">
                <a:solidFill>
                  <a:srgbClr val="C00000"/>
                </a:solidFill>
              </a:rPr>
              <a:t>y la investigación relacionada</a:t>
            </a:r>
          </a:p>
        </p:txBody>
      </p:sp>
      <p:sp>
        <p:nvSpPr>
          <p:cNvPr id="3" name="Marcador de contenido 2">
            <a:extLst>
              <a:ext uri="{FF2B5EF4-FFF2-40B4-BE49-F238E27FC236}">
                <a16:creationId xmlns:a16="http://schemas.microsoft.com/office/drawing/2014/main" id="{E568F1D2-CFCA-478A-9196-CD4C38EB2099}"/>
              </a:ext>
            </a:extLst>
          </p:cNvPr>
          <p:cNvSpPr>
            <a:spLocks noGrp="1"/>
          </p:cNvSpPr>
          <p:nvPr>
            <p:ph idx="1"/>
          </p:nvPr>
        </p:nvSpPr>
        <p:spPr>
          <a:xfrm>
            <a:off x="1108788" y="2707906"/>
            <a:ext cx="9974424" cy="2881131"/>
          </a:xfrm>
        </p:spPr>
        <p:txBody>
          <a:bodyPr>
            <a:normAutofit/>
          </a:bodyPr>
          <a:lstStyle/>
          <a:p>
            <a:pPr marL="0" indent="0" algn="just">
              <a:buNone/>
            </a:pPr>
            <a:r>
              <a:rPr lang="es-MX" sz="2400" dirty="0"/>
              <a:t>Aunque el Ataque Transicional se ha estudiado durante años, es la primera vez que se hace con tanta recopilación de datos electrónicos y con un componente del efecto en la piel humana, según representantes de UL.</a:t>
            </a:r>
          </a:p>
          <a:p>
            <a:pPr marL="0" indent="0" algn="just">
              <a:buNone/>
            </a:pPr>
            <a:endParaRPr lang="es-MX" sz="2400" dirty="0"/>
          </a:p>
          <a:p>
            <a:pPr marL="0" indent="0" algn="ctr">
              <a:buNone/>
            </a:pPr>
            <a:r>
              <a:rPr lang="es-MX" b="1" dirty="0"/>
              <a:t>"No estamos tratando de decirle cómo combatir un incendio" </a:t>
            </a:r>
          </a:p>
          <a:p>
            <a:pPr marL="0" indent="0" algn="ctr">
              <a:buNone/>
            </a:pPr>
            <a:r>
              <a:rPr lang="es-MX" b="1" dirty="0"/>
              <a:t>"Estamos tratando de darle más opciones"</a:t>
            </a:r>
          </a:p>
          <a:p>
            <a:pPr marL="0" indent="0" algn="just">
              <a:buNone/>
            </a:pPr>
            <a:endParaRPr lang="es-MX" sz="2400" dirty="0"/>
          </a:p>
          <a:p>
            <a:pPr marL="0" indent="0" algn="just">
              <a:buNone/>
            </a:pPr>
            <a:endParaRPr lang="es-MX" sz="2400" dirty="0"/>
          </a:p>
        </p:txBody>
      </p:sp>
    </p:spTree>
    <p:extLst>
      <p:ext uri="{BB962C8B-B14F-4D97-AF65-F5344CB8AC3E}">
        <p14:creationId xmlns:p14="http://schemas.microsoft.com/office/powerpoint/2010/main" val="1040103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008C0B-9735-4AE7-BA8D-9BF799486084}"/>
              </a:ext>
            </a:extLst>
          </p:cNvPr>
          <p:cNvSpPr>
            <a:spLocks noGrp="1"/>
          </p:cNvSpPr>
          <p:nvPr>
            <p:ph type="title"/>
          </p:nvPr>
        </p:nvSpPr>
        <p:spPr>
          <a:xfrm>
            <a:off x="1951080" y="301583"/>
            <a:ext cx="6173808"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EXPLOSIONES </a:t>
            </a:r>
            <a:r>
              <a:rPr lang="es-CL" sz="2000" b="1" dirty="0">
                <a:solidFill>
                  <a:srgbClr val="C00000"/>
                </a:solidFill>
                <a:effectLst>
                  <a:outerShdw blurRad="38100" dist="38100" dir="2700000" algn="tl">
                    <a:srgbClr val="000000">
                      <a:alpha val="43137"/>
                    </a:srgbClr>
                  </a:outerShdw>
                </a:effectLst>
              </a:rPr>
              <a:t>(o combustiones rápidas)  </a:t>
            </a:r>
            <a:endParaRPr lang="es-CL" sz="3200" b="1" dirty="0">
              <a:solidFill>
                <a:srgbClr val="C00000"/>
              </a:solidFill>
              <a:effectLst>
                <a:outerShdw blurRad="38100" dist="38100" dir="2700000" algn="tl">
                  <a:srgbClr val="000000">
                    <a:alpha val="43137"/>
                  </a:srgbClr>
                </a:outerShdw>
              </a:effectLst>
            </a:endParaRPr>
          </a:p>
        </p:txBody>
      </p:sp>
      <p:sp>
        <p:nvSpPr>
          <p:cNvPr id="7" name="Rectángulo 6">
            <a:extLst>
              <a:ext uri="{FF2B5EF4-FFF2-40B4-BE49-F238E27FC236}">
                <a16:creationId xmlns:a16="http://schemas.microsoft.com/office/drawing/2014/main" id="{29DC2CC1-F7AA-443F-8F3B-21C26A7652A6}"/>
              </a:ext>
            </a:extLst>
          </p:cNvPr>
          <p:cNvSpPr/>
          <p:nvPr/>
        </p:nvSpPr>
        <p:spPr>
          <a:xfrm>
            <a:off x="426720" y="3881778"/>
            <a:ext cx="2795592" cy="584775"/>
          </a:xfrm>
          <a:prstGeom prst="rect">
            <a:avLst/>
          </a:prstGeom>
        </p:spPr>
        <p:txBody>
          <a:bodyPr wrap="square">
            <a:spAutoFit/>
          </a:bodyPr>
          <a:lstStyle/>
          <a:p>
            <a:pPr algn="ctr" fontAlgn="ctr"/>
            <a:r>
              <a:rPr lang="en-US" sz="1600" b="1" u="none" strike="noStrike" cap="all" dirty="0">
                <a:solidFill>
                  <a:srgbClr val="C00000"/>
                </a:solidFill>
                <a:effectLst/>
                <a:latin typeface="Arial" panose="020B0604020202020204" pitchFamily="34" charset="0"/>
              </a:rPr>
              <a:t>UL FIREFIGHTER SAFETY</a:t>
            </a:r>
            <a:br>
              <a:rPr lang="en-US" sz="1600" b="1" u="none" strike="noStrike" cap="all" dirty="0">
                <a:solidFill>
                  <a:srgbClr val="C00000"/>
                </a:solidFill>
                <a:effectLst/>
                <a:latin typeface="Arial" panose="020B0604020202020204" pitchFamily="34" charset="0"/>
              </a:rPr>
            </a:br>
            <a:r>
              <a:rPr lang="en-US" sz="1600" b="1" u="none" strike="noStrike" cap="all" dirty="0">
                <a:solidFill>
                  <a:srgbClr val="C00000"/>
                </a:solidFill>
                <a:effectLst/>
                <a:latin typeface="Arial" panose="020B0604020202020204" pitchFamily="34" charset="0"/>
              </a:rPr>
              <a:t>RESEARCH INSTITUTE</a:t>
            </a:r>
            <a:endParaRPr lang="es-CL" sz="1600" b="1" dirty="0">
              <a:solidFill>
                <a:srgbClr val="C00000"/>
              </a:solidFill>
            </a:endParaRPr>
          </a:p>
        </p:txBody>
      </p:sp>
      <p:pic>
        <p:nvPicPr>
          <p:cNvPr id="3" name="Fire Attack Full-Scale Experiments">
            <a:hlinkClick r:id="" action="ppaction://media"/>
            <a:extLst>
              <a:ext uri="{FF2B5EF4-FFF2-40B4-BE49-F238E27FC236}">
                <a16:creationId xmlns:a16="http://schemas.microsoft.com/office/drawing/2014/main" id="{2C88C456-451D-4489-A483-27BA5B5430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26160" y="1564525"/>
            <a:ext cx="8239120" cy="4634505"/>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pic>
        <p:nvPicPr>
          <p:cNvPr id="6" name="Imagen 5">
            <a:extLst>
              <a:ext uri="{FF2B5EF4-FFF2-40B4-BE49-F238E27FC236}">
                <a16:creationId xmlns:a16="http://schemas.microsoft.com/office/drawing/2014/main" id="{6380BE0E-E2F5-48AF-AA81-AE244D54C1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578" y="2446693"/>
            <a:ext cx="1285875" cy="1285875"/>
          </a:xfrm>
          <a:prstGeom prst="rect">
            <a:avLst/>
          </a:prstGeom>
        </p:spPr>
      </p:pic>
    </p:spTree>
    <p:extLst>
      <p:ext uri="{BB962C8B-B14F-4D97-AF65-F5344CB8AC3E}">
        <p14:creationId xmlns:p14="http://schemas.microsoft.com/office/powerpoint/2010/main" val="1800801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697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568F1D2-CFCA-478A-9196-CD4C38EB2099}"/>
              </a:ext>
            </a:extLst>
          </p:cNvPr>
          <p:cNvSpPr>
            <a:spLocks noGrp="1"/>
          </p:cNvSpPr>
          <p:nvPr>
            <p:ph idx="1"/>
          </p:nvPr>
        </p:nvSpPr>
        <p:spPr>
          <a:xfrm>
            <a:off x="6467475" y="2931870"/>
            <a:ext cx="5168186" cy="2447618"/>
          </a:xfrm>
        </p:spPr>
        <p:txBody>
          <a:bodyPr>
            <a:normAutofit/>
          </a:bodyPr>
          <a:lstStyle/>
          <a:p>
            <a:pPr marL="0" indent="0" algn="just">
              <a:buNone/>
            </a:pPr>
            <a:r>
              <a:rPr lang="es-MX" sz="2400" dirty="0"/>
              <a:t>La forma tradicional de extinguir un incendio en una casa ha sido llevar mangueras de inmediato y atacar agresivamente de una habitación a otra.</a:t>
            </a:r>
            <a:endParaRPr lang="es-CL" sz="2400" dirty="0"/>
          </a:p>
        </p:txBody>
      </p:sp>
      <p:sp>
        <p:nvSpPr>
          <p:cNvPr id="6" name="Título 1">
            <a:extLst>
              <a:ext uri="{FF2B5EF4-FFF2-40B4-BE49-F238E27FC236}">
                <a16:creationId xmlns:a16="http://schemas.microsoft.com/office/drawing/2014/main" id="{7A4ED410-1BF3-4C69-B18B-F447D870DB36}"/>
              </a:ext>
            </a:extLst>
          </p:cNvPr>
          <p:cNvSpPr>
            <a:spLocks noGrp="1"/>
          </p:cNvSpPr>
          <p:nvPr>
            <p:ph type="title"/>
          </p:nvPr>
        </p:nvSpPr>
        <p:spPr>
          <a:xfrm>
            <a:off x="1534160" y="553043"/>
            <a:ext cx="8779330"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ATAQUE TRANSICIONAL </a:t>
            </a:r>
            <a:r>
              <a:rPr lang="es-CL" sz="3200" dirty="0">
                <a:solidFill>
                  <a:srgbClr val="C00000"/>
                </a:solidFill>
              </a:rPr>
              <a:t>antecedentes históricos</a:t>
            </a:r>
          </a:p>
        </p:txBody>
      </p:sp>
      <p:pic>
        <p:nvPicPr>
          <p:cNvPr id="13316" name="Picture 4" descr="Incendio en Maullín dejó 9 damnificados y una casa en ruinas | Noticias y  Foros de Bomberos">
            <a:extLst>
              <a:ext uri="{FF2B5EF4-FFF2-40B4-BE49-F238E27FC236}">
                <a16:creationId xmlns:a16="http://schemas.microsoft.com/office/drawing/2014/main" id="{DE80A2F4-FAEE-451D-B8B0-F6FCA95E4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366" y="2436263"/>
            <a:ext cx="4958459" cy="28120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473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568F1D2-CFCA-478A-9196-CD4C38EB2099}"/>
              </a:ext>
            </a:extLst>
          </p:cNvPr>
          <p:cNvSpPr>
            <a:spLocks noGrp="1"/>
          </p:cNvSpPr>
          <p:nvPr>
            <p:ph idx="1"/>
          </p:nvPr>
        </p:nvSpPr>
        <p:spPr>
          <a:xfrm>
            <a:off x="1108788" y="1069607"/>
            <a:ext cx="9974424" cy="854444"/>
          </a:xfrm>
        </p:spPr>
        <p:txBody>
          <a:bodyPr>
            <a:normAutofit fontScale="92500"/>
          </a:bodyPr>
          <a:lstStyle/>
          <a:p>
            <a:pPr marL="0" indent="0" algn="ctr">
              <a:buNone/>
            </a:pPr>
            <a:r>
              <a:rPr lang="es-MX" sz="2400" b="1" dirty="0"/>
              <a:t>El Ataque Transicional, es un método combinado de enfrentar un fuego que implica atacar rápidamente a través de las ventanas antes de moverse hacia el interior. </a:t>
            </a:r>
          </a:p>
        </p:txBody>
      </p:sp>
      <p:pic>
        <p:nvPicPr>
          <p:cNvPr id="10242" name="Picture 2" descr="Consejos básicos para sobrevivir a un incendio en casa - AS.com">
            <a:extLst>
              <a:ext uri="{FF2B5EF4-FFF2-40B4-BE49-F238E27FC236}">
                <a16:creationId xmlns:a16="http://schemas.microsoft.com/office/drawing/2014/main" id="{11A4B830-E730-4592-AD39-F15B6B0BA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2206994"/>
            <a:ext cx="6667500" cy="375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110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568F1D2-CFCA-478A-9196-CD4C38EB2099}"/>
              </a:ext>
            </a:extLst>
          </p:cNvPr>
          <p:cNvSpPr>
            <a:spLocks noGrp="1"/>
          </p:cNvSpPr>
          <p:nvPr>
            <p:ph idx="1"/>
          </p:nvPr>
        </p:nvSpPr>
        <p:spPr>
          <a:xfrm>
            <a:off x="4473476" y="2914056"/>
            <a:ext cx="7429499" cy="3390901"/>
          </a:xfrm>
        </p:spPr>
        <p:txBody>
          <a:bodyPr>
            <a:normAutofit/>
          </a:bodyPr>
          <a:lstStyle/>
          <a:p>
            <a:pPr marL="0" indent="0" algn="just">
              <a:buNone/>
            </a:pPr>
            <a:r>
              <a:rPr lang="es-MX" sz="2000" dirty="0"/>
              <a:t>El "ataque transicional", es y ha sido rechazado por muchos departamentos de bomberos, principalmente porque involucra el ataque desde el exterior del incendio. Ya que históricamente hemos tenido la información de que “atacar un fuego a través de las ventanas desde el exterior, puede empujar el fuego a otras habitaciones, y el agua, al sobrecalentarse, puede quemar con vapor hasta la muerte a los sobrevivientes. Esta información solo se basa en “mitos” o información empírica traspasada de bombero a bombero. </a:t>
            </a:r>
            <a:endParaRPr lang="es-CL" sz="2000" dirty="0"/>
          </a:p>
        </p:txBody>
      </p:sp>
      <p:sp>
        <p:nvSpPr>
          <p:cNvPr id="6" name="Título 1">
            <a:extLst>
              <a:ext uri="{FF2B5EF4-FFF2-40B4-BE49-F238E27FC236}">
                <a16:creationId xmlns:a16="http://schemas.microsoft.com/office/drawing/2014/main" id="{7A4ED410-1BF3-4C69-B18B-F447D870DB36}"/>
              </a:ext>
            </a:extLst>
          </p:cNvPr>
          <p:cNvSpPr>
            <a:spLocks noGrp="1"/>
          </p:cNvSpPr>
          <p:nvPr>
            <p:ph type="title"/>
          </p:nvPr>
        </p:nvSpPr>
        <p:spPr>
          <a:xfrm>
            <a:off x="1534160" y="553043"/>
            <a:ext cx="8779330" cy="8574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pPr algn="l">
              <a:lnSpc>
                <a:spcPct val="107000"/>
              </a:lnSpc>
            </a:pPr>
            <a:r>
              <a:rPr lang="es-CL" sz="3200" b="1" dirty="0">
                <a:solidFill>
                  <a:srgbClr val="C00000"/>
                </a:solidFill>
                <a:effectLst>
                  <a:outerShdw blurRad="38100" dist="38100" dir="2700000" algn="tl">
                    <a:srgbClr val="000000">
                      <a:alpha val="43137"/>
                    </a:srgbClr>
                  </a:outerShdw>
                </a:effectLst>
              </a:rPr>
              <a:t>ATAQUE TRANSICIONAL </a:t>
            </a:r>
            <a:r>
              <a:rPr lang="es-CL" sz="3200" dirty="0">
                <a:solidFill>
                  <a:srgbClr val="C00000"/>
                </a:solidFill>
              </a:rPr>
              <a:t>antecedentes históricos</a:t>
            </a:r>
          </a:p>
        </p:txBody>
      </p:sp>
      <p:pic>
        <p:nvPicPr>
          <p:cNvPr id="11268" name="Picture 4" descr="Bomberos. Bogotá | La Red Cultural del Banco de la República">
            <a:extLst>
              <a:ext uri="{FF2B5EF4-FFF2-40B4-BE49-F238E27FC236}">
                <a16:creationId xmlns:a16="http://schemas.microsoft.com/office/drawing/2014/main" id="{8C42C709-322A-414E-91DA-264A7A9F3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6" y="1714499"/>
            <a:ext cx="3537050" cy="4371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96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3327</TotalTime>
  <Words>900</Words>
  <Application>Microsoft Office PowerPoint</Application>
  <PresentationFormat>Panorámica</PresentationFormat>
  <Paragraphs>63</Paragraphs>
  <Slides>29</Slides>
  <Notes>1</Notes>
  <HiddenSlides>0</HiddenSlides>
  <MMClips>7</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29</vt:i4>
      </vt:variant>
    </vt:vector>
  </HeadingPairs>
  <TitlesOfParts>
    <vt:vector size="36" baseType="lpstr">
      <vt:lpstr>Arial</vt:lpstr>
      <vt:lpstr>Arial</vt:lpstr>
      <vt:lpstr>Arial Black</vt:lpstr>
      <vt:lpstr>Calibri</vt:lpstr>
      <vt:lpstr>Calibri Light</vt:lpstr>
      <vt:lpstr>Kannada MN</vt:lpstr>
      <vt:lpstr>Tema de Office</vt:lpstr>
      <vt:lpstr>Presentación de PowerPoint</vt:lpstr>
      <vt:lpstr>Presentación de PowerPoint</vt:lpstr>
      <vt:lpstr>Presentación de PowerPoint</vt:lpstr>
      <vt:lpstr>Presentación de PowerPoint</vt:lpstr>
      <vt:lpstr>ATAQUE TRANSICIONAL y la investigación relacionada</vt:lpstr>
      <vt:lpstr>EXPLOSIONES (o combustiones rápidas)  </vt:lpstr>
      <vt:lpstr>ATAQUE TRANSICIONAL antecedentes históricos</vt:lpstr>
      <vt:lpstr>Presentación de PowerPoint</vt:lpstr>
      <vt:lpstr>ATAQUE TRANSICIONAL antecedentes históricos</vt:lpstr>
      <vt:lpstr>Presentación de PowerPoint</vt:lpstr>
      <vt:lpstr>ATAQUE TRANSICIONAL ¿Por qué usar chorro compacto?</vt:lpstr>
      <vt:lpstr>Presentación de PowerPoint</vt:lpstr>
      <vt:lpstr>Presentación de PowerPoint</vt:lpstr>
      <vt:lpstr>Presentación de PowerPoint</vt:lpstr>
      <vt:lpstr>ATAQUE TRANSICIONAL      utilización de CHORRO COMPACTO</vt:lpstr>
      <vt:lpstr>ATAQUE TRANSICIONAL     la técnica y la experimentación científica</vt:lpstr>
      <vt:lpstr>ATAQUE TRANSICIONAL     la técnica y la experimentación científica</vt:lpstr>
      <vt:lpstr>MAPEO DE AGUA   ¿a dónde va el agua que tiramos?</vt:lpstr>
      <vt:lpstr>ATAQUE TRANSICIONAL     la técnica y la experimentación científica</vt:lpstr>
      <vt:lpstr>ATAQUE TRANSICIONAL     la técnica y la experimentación científica</vt:lpstr>
      <vt:lpstr>ATAQUE TRANSICIONAL     resumen de la técnica</vt:lpstr>
      <vt:lpstr>Experiencia de Veteranos y Sobrevivientes</vt:lpstr>
      <vt:lpstr>ATAQUE TRANSICIONAL       ….mitos</vt:lpstr>
      <vt:lpstr>ATAQUE TRANSICIONAL          no se aplica a todo escenario</vt:lpstr>
      <vt:lpstr>ATAQUE TRANSICIONAL  Londres</vt:lpstr>
      <vt:lpstr>Presentación de PowerPoint</vt:lpstr>
      <vt:lpstr>Síguenos…!!!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Heriberto Moreira Cornejo</dc:creator>
  <cp:lastModifiedBy>Heriberto Moreira Cornejo</cp:lastModifiedBy>
  <cp:revision>98</cp:revision>
  <dcterms:created xsi:type="dcterms:W3CDTF">2021-01-18T09:02:34Z</dcterms:created>
  <dcterms:modified xsi:type="dcterms:W3CDTF">2021-05-23T11:20:32Z</dcterms:modified>
</cp:coreProperties>
</file>